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2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9" r:id="rId4"/>
    <p:sldId id="290" r:id="rId5"/>
    <p:sldId id="258" r:id="rId6"/>
    <p:sldId id="292" r:id="rId7"/>
    <p:sldId id="293" r:id="rId8"/>
    <p:sldId id="273" r:id="rId9"/>
    <p:sldId id="294" r:id="rId10"/>
    <p:sldId id="295" r:id="rId11"/>
    <p:sldId id="296" r:id="rId12"/>
    <p:sldId id="297" r:id="rId13"/>
    <p:sldId id="261" r:id="rId14"/>
    <p:sldId id="262" r:id="rId15"/>
    <p:sldId id="263" r:id="rId16"/>
    <p:sldId id="266" r:id="rId17"/>
    <p:sldId id="299" r:id="rId18"/>
    <p:sldId id="267" r:id="rId19"/>
    <p:sldId id="298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Fira Sans Extra Condensed" panose="020B0503050000020004" pitchFamily="34" charset="0"/>
      <p:regular r:id="rId27"/>
      <p:bold r:id="rId28"/>
      <p:italic r:id="rId29"/>
      <p:boldItalic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00" autoAdjust="0"/>
  </p:normalViewPr>
  <p:slideViewPr>
    <p:cSldViewPr snapToGrid="0">
      <p:cViewPr varScale="1">
        <p:scale>
          <a:sx n="77" d="100"/>
          <a:sy n="77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customXml" Target="../customXml/item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dirty="0">
                <a:solidFill>
                  <a:schemeClr val="tx1"/>
                </a:solidFill>
              </a:rPr>
              <a:t>Gasto promedio de los hogares urbanos en alimentos ACE</a:t>
            </a:r>
          </a:p>
        </c:rich>
      </c:tx>
      <c:layout>
        <c:manualLayout>
          <c:xMode val="edge"/>
          <c:yMode val="edge"/>
          <c:x val="0.24079689833852733"/>
          <c:y val="6.05326876513317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4794527627051801"/>
          <c:y val="0.12030764888512561"/>
          <c:w val="0.83823779799545783"/>
          <c:h val="0.6457490204706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Hoja2!$A$5</c:f>
              <c:strCache>
                <c:ptCount val="1"/>
                <c:pt idx="0">
                  <c:v>2022-2020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36-4F7F-B3A9-C82302FB65A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A21-4ADB-81D9-83204F60D6FD}"/>
              </c:ext>
            </c:extLst>
          </c:dPt>
          <c:dLbls>
            <c:dLbl>
              <c:idx val="0"/>
              <c:layout>
                <c:manualLayout>
                  <c:x val="-2.5471556988018985E-3"/>
                  <c:y val="-3.5280835450183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36-4F7F-B3A9-C82302FB65A5}"/>
                </c:ext>
              </c:extLst>
            </c:dLbl>
            <c:dLbl>
              <c:idx val="1"/>
              <c:layout>
                <c:manualLayout>
                  <c:x val="1.2652822542259937E-3"/>
                  <c:y val="0.405754609843964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36-4F7F-B3A9-C82302FB65A5}"/>
                </c:ext>
              </c:extLst>
            </c:dLbl>
            <c:dLbl>
              <c:idx val="2"/>
              <c:layout>
                <c:manualLayout>
                  <c:x val="3.296479131818367E-4"/>
                  <c:y val="-1.1091794622200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36-4F7F-B3A9-C82302FB65A5}"/>
                </c:ext>
              </c:extLst>
            </c:dLbl>
            <c:dLbl>
              <c:idx val="3"/>
              <c:layout>
                <c:manualLayout>
                  <c:x val="-1.727115716753149E-3"/>
                  <c:y val="0.127011007620660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21-4ADB-81D9-83204F60D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Hoja2!$B$3:$E$4</c:f>
              <c:strCache>
                <c:ptCount val="4"/>
                <c:pt idx="0">
                  <c:v>Bebidas Azucaradas</c:v>
                </c:pt>
                <c:pt idx="1">
                  <c:v>Galletas dulces</c:v>
                </c:pt>
                <c:pt idx="2">
                  <c:v>Pan empquetado</c:v>
                </c:pt>
                <c:pt idx="3">
                  <c:v>Pastelillos empaquetados</c:v>
                </c:pt>
              </c:strCache>
              <c:extLst/>
            </c:strRef>
          </c:cat>
          <c:val>
            <c:numRef>
              <c:f>Hoja2!$B$5:$E$5</c:f>
              <c:numCache>
                <c:formatCode>_("$"* #,##0.00_);_("$"* \(#,##0.00\);_("$"* "-"??_);_(@_)</c:formatCode>
                <c:ptCount val="4"/>
                <c:pt idx="0">
                  <c:v>70.8</c:v>
                </c:pt>
                <c:pt idx="1">
                  <c:v>-146.59</c:v>
                </c:pt>
                <c:pt idx="2">
                  <c:v>26.66</c:v>
                </c:pt>
                <c:pt idx="3">
                  <c:v>-16.77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6-4F7F-B3A9-C82302FB65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5065952"/>
        <c:axId val="1135060128"/>
      </c:barChart>
      <c:catAx>
        <c:axId val="11350659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b="1" dirty="0">
                    <a:solidFill>
                      <a:schemeClr val="tx1"/>
                    </a:solidFill>
                  </a:rPr>
                  <a:t>Gasto promedio</a:t>
                </a:r>
              </a:p>
            </c:rich>
          </c:tx>
          <c:layout>
            <c:manualLayout>
              <c:xMode val="edge"/>
              <c:yMode val="edge"/>
              <c:x val="0.3218971685468211"/>
              <c:y val="0.879539837897062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crossAx val="1135060128"/>
        <c:crosses val="autoZero"/>
        <c:auto val="1"/>
        <c:lblAlgn val="ctr"/>
        <c:lblOffset val="100"/>
        <c:noMultiLvlLbl val="0"/>
      </c:catAx>
      <c:valAx>
        <c:axId val="113506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600" b="1">
                    <a:solidFill>
                      <a:schemeClr val="tx1"/>
                    </a:solidFill>
                  </a:rPr>
                  <a:t>Monto monetario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3506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Gasto promedio de los hogares urbanos en alimentos ACE</a:t>
            </a:r>
          </a:p>
        </c:rich>
      </c:tx>
      <c:layout>
        <c:manualLayout>
          <c:xMode val="edge"/>
          <c:yMode val="edge"/>
          <c:x val="0.21500575986017439"/>
          <c:y val="2.5327475016898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Hoja2!$A$14</c:f>
              <c:strCache>
                <c:ptCount val="1"/>
                <c:pt idx="0">
                  <c:v>2022-2020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6A7-4A9E-88B7-B1D7EFD1652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60C-46FB-8202-1537F40B734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038-458C-B27B-28043FAE0119}"/>
              </c:ext>
            </c:extLst>
          </c:dPt>
          <c:dLbls>
            <c:dLbl>
              <c:idx val="1"/>
              <c:layout>
                <c:manualLayout>
                  <c:x val="-1.3308009865600971E-4"/>
                  <c:y val="0.464126736042416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A7-4A9E-88B7-B1D7EFD16521}"/>
                </c:ext>
              </c:extLst>
            </c:dLbl>
            <c:dLbl>
              <c:idx val="2"/>
              <c:layout>
                <c:manualLayout>
                  <c:x val="0"/>
                  <c:y val="0.146566164154103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0C-46FB-8202-1537F40B7340}"/>
                </c:ext>
              </c:extLst>
            </c:dLbl>
            <c:dLbl>
              <c:idx val="3"/>
              <c:layout>
                <c:manualLayout>
                  <c:x val="-3.4880438940107362E-3"/>
                  <c:y val="0.390843653965364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38-458C-B27B-28043FAE0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Hoja2!$B$13:$E$13</c:f>
              <c:strCache>
                <c:ptCount val="4"/>
                <c:pt idx="0">
                  <c:v>Bebidas Azucaradas</c:v>
                </c:pt>
                <c:pt idx="1">
                  <c:v>Galletas dulces</c:v>
                </c:pt>
                <c:pt idx="2">
                  <c:v>Pan empquetado</c:v>
                </c:pt>
                <c:pt idx="3">
                  <c:v>Pastelillos empaquetados</c:v>
                </c:pt>
              </c:strCache>
            </c:strRef>
          </c:cat>
          <c:val>
            <c:numRef>
              <c:f>Hoja2!$B$14:$E$14</c:f>
              <c:numCache>
                <c:formatCode>_("$"* #,##0.00_);_("$"* \(#,##0.00\);_("$"* "-"??_);_(@_)</c:formatCode>
                <c:ptCount val="4"/>
                <c:pt idx="0">
                  <c:v>69.739999999999995</c:v>
                </c:pt>
                <c:pt idx="1">
                  <c:v>-131.47999999999999</c:v>
                </c:pt>
                <c:pt idx="2">
                  <c:v>-28.65</c:v>
                </c:pt>
                <c:pt idx="3">
                  <c:v>-107.65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7-4A9E-88B7-B1D7EFD165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4821152"/>
        <c:axId val="1124818656"/>
      </c:barChart>
      <c:catAx>
        <c:axId val="112482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4818656"/>
        <c:crosses val="autoZero"/>
        <c:auto val="1"/>
        <c:lblAlgn val="ctr"/>
        <c:lblOffset val="100"/>
        <c:noMultiLvlLbl val="0"/>
      </c:catAx>
      <c:valAx>
        <c:axId val="11248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Monto monetario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2482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dirty="0">
                <a:solidFill>
                  <a:schemeClr val="tx1"/>
                </a:solidFill>
              </a:rPr>
              <a:t>Gasto promedio en hogares de zonas urbanas en bebidas azucaradas a nivel regional</a:t>
            </a:r>
          </a:p>
        </c:rich>
      </c:tx>
      <c:layout>
        <c:manualLayout>
          <c:xMode val="edge"/>
          <c:yMode val="edge"/>
          <c:x val="0.17913724197222869"/>
          <c:y val="6.1650899374736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Hoja3!$A$4</c:f>
              <c:strCache>
                <c:ptCount val="1"/>
                <c:pt idx="0">
                  <c:v>2022-2020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644060830250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2F-4477-877B-D8378C54AB50}"/>
                </c:ext>
              </c:extLst>
            </c:dLbl>
            <c:dLbl>
              <c:idx val="1"/>
              <c:layout>
                <c:manualLayout>
                  <c:x val="-3.0788177339901479E-3"/>
                  <c:y val="-3.08261405672009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77-44B9-968F-E561E3F04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Hoja3!$B$2:$F$3</c:f>
              <c:strCache>
                <c:ptCount val="5"/>
                <c:pt idx="0">
                  <c:v>Noreste</c:v>
                </c:pt>
                <c:pt idx="1">
                  <c:v>Noroeste</c:v>
                </c:pt>
                <c:pt idx="2">
                  <c:v>Occidente</c:v>
                </c:pt>
                <c:pt idx="3">
                  <c:v>Centro</c:v>
                </c:pt>
                <c:pt idx="4">
                  <c:v>Sur</c:v>
                </c:pt>
              </c:strCache>
              <c:extLst/>
            </c:strRef>
          </c:cat>
          <c:val>
            <c:numRef>
              <c:f>Hoja3!$B$4:$F$4</c:f>
              <c:numCache>
                <c:formatCode>_("$"* #,##0.00_);_("$"* \(#,##0.00\);_("$"* "-"??_);_(@_)</c:formatCode>
                <c:ptCount val="5"/>
                <c:pt idx="0">
                  <c:v>76.59</c:v>
                </c:pt>
                <c:pt idx="1">
                  <c:v>63.04</c:v>
                </c:pt>
                <c:pt idx="2">
                  <c:v>55.99</c:v>
                </c:pt>
                <c:pt idx="3">
                  <c:v>50.48</c:v>
                </c:pt>
                <c:pt idx="4">
                  <c:v>41.78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7-44B9-968F-E561E3F04A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4397888"/>
        <c:axId val="1124399136"/>
      </c:barChart>
      <c:catAx>
        <c:axId val="1124397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dirty="0">
                    <a:solidFill>
                      <a:schemeClr val="tx1"/>
                    </a:solidFill>
                  </a:rPr>
                  <a:t>Gasto promedio de los hogares</a:t>
                </a:r>
              </a:p>
            </c:rich>
          </c:tx>
          <c:layout>
            <c:manualLayout>
              <c:xMode val="edge"/>
              <c:yMode val="edge"/>
              <c:x val="0.37756999125109364"/>
              <c:y val="0.80724595049368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24399136"/>
        <c:crosses val="autoZero"/>
        <c:auto val="1"/>
        <c:lblAlgn val="ctr"/>
        <c:lblOffset val="100"/>
        <c:noMultiLvlLbl val="0"/>
      </c:catAx>
      <c:valAx>
        <c:axId val="112439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>
                    <a:solidFill>
                      <a:schemeClr val="tx1"/>
                    </a:solidFill>
                  </a:rPr>
                  <a:t>Monto monetario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2439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0948704122381"/>
          <c:y val="0.8891524066496358"/>
          <c:w val="0.21488053086804743"/>
          <c:h val="9.6022895403584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Gasto promedio en hogares de zonas urbanas en galletas dulces a nivel regional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Hoja3!$A$10</c:f>
              <c:strCache>
                <c:ptCount val="1"/>
                <c:pt idx="0">
                  <c:v>2022-2020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3CE-432C-9537-97563E80869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CE-432C-9537-97563E80869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3E8-46CC-B91C-8BF88305110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214-457E-A616-5287B630F3C2}"/>
              </c:ext>
            </c:extLst>
          </c:dPt>
          <c:dLbls>
            <c:dLbl>
              <c:idx val="0"/>
              <c:layout>
                <c:manualLayout>
                  <c:x val="0"/>
                  <c:y val="1.6631726065688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CE-432C-9537-97563E80869C}"/>
                </c:ext>
              </c:extLst>
            </c:dLbl>
            <c:dLbl>
              <c:idx val="2"/>
              <c:layout>
                <c:manualLayout>
                  <c:x val="-5.8906043603171158E-17"/>
                  <c:y val="-4.33263452131376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E-432C-9537-97563E80869C}"/>
                </c:ext>
              </c:extLst>
            </c:dLbl>
            <c:dLbl>
              <c:idx val="3"/>
              <c:layout>
                <c:manualLayout>
                  <c:x val="-1.1781208720634232E-16"/>
                  <c:y val="2.0125786163522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E8-46CC-B91C-8BF883051104}"/>
                </c:ext>
              </c:extLst>
            </c:dLbl>
            <c:dLbl>
              <c:idx val="4"/>
              <c:layout>
                <c:manualLayout>
                  <c:x val="-7.5507709970951853E-2"/>
                  <c:y val="7.9524807826694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4-457E-A616-5287B630F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Hoja3!$B$8:$F$9</c:f>
              <c:strCache>
                <c:ptCount val="5"/>
                <c:pt idx="0">
                  <c:v>Noreste</c:v>
                </c:pt>
                <c:pt idx="1">
                  <c:v>Noroeste</c:v>
                </c:pt>
                <c:pt idx="2">
                  <c:v>Occidente</c:v>
                </c:pt>
                <c:pt idx="3">
                  <c:v>Centro</c:v>
                </c:pt>
                <c:pt idx="4">
                  <c:v>Sur</c:v>
                </c:pt>
              </c:strCache>
              <c:extLst/>
            </c:strRef>
          </c:cat>
          <c:val>
            <c:numRef>
              <c:f>Hoja3!$B$10:$F$10</c:f>
              <c:numCache>
                <c:formatCode>_("$"* #,##0.00_);_("$"* \(#,##0.00\);_("$"* "-"??_);_(@_)</c:formatCode>
                <c:ptCount val="5"/>
                <c:pt idx="0">
                  <c:v>-60.94</c:v>
                </c:pt>
                <c:pt idx="1">
                  <c:v>12.48</c:v>
                </c:pt>
                <c:pt idx="2">
                  <c:v>-15.2</c:v>
                </c:pt>
                <c:pt idx="3">
                  <c:v>-36.659999999999997</c:v>
                </c:pt>
                <c:pt idx="4">
                  <c:v>-93.67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4-457E-A616-5287B630F3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1851680"/>
        <c:axId val="1221843776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Hoja3!$A$12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Hoja3!$B$8:$F$9</c15:sqref>
                        </c15:formulaRef>
                      </c:ext>
                    </c:extLst>
                    <c:strCache>
                      <c:ptCount val="5"/>
                      <c:pt idx="0">
                        <c:v>Noreste</c:v>
                      </c:pt>
                      <c:pt idx="1">
                        <c:v>Noroeste</c:v>
                      </c:pt>
                      <c:pt idx="2">
                        <c:v>Occidente</c:v>
                      </c:pt>
                      <c:pt idx="3">
                        <c:v>Centro</c:v>
                      </c:pt>
                      <c:pt idx="4">
                        <c:v>Sur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Hoja3!$B$12:$F$12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214-457E-A616-5287B630F3C2}"/>
                  </c:ext>
                </c:extLst>
              </c15:ser>
            </c15:filteredBarSeries>
          </c:ext>
        </c:extLst>
      </c:barChart>
      <c:catAx>
        <c:axId val="1221851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1843776"/>
        <c:crosses val="autoZero"/>
        <c:auto val="1"/>
        <c:lblAlgn val="ctr"/>
        <c:lblOffset val="100"/>
        <c:noMultiLvlLbl val="0"/>
      </c:catAx>
      <c:valAx>
        <c:axId val="122184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Monto monetario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2185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0.18297</cdr:x>
      <cdr:y>0.71647</cdr:y>
    </cdr:from>
    <cdr:to>
      <cdr:x>0.3188</cdr:x>
      <cdr:y>0.83996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345427" y="2579065"/>
          <a:ext cx="998799" cy="444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 dirty="0"/>
            <a:t>Bebidas azucaradas</a:t>
          </a:r>
        </a:p>
      </cdr:txBody>
    </cdr:sp>
  </cdr:relSizeAnchor>
  <cdr:relSizeAnchor xmlns:cdr="http://schemas.openxmlformats.org/drawingml/2006/chartDrawing">
    <cdr:from>
      <cdr:x>0.40023</cdr:x>
      <cdr:y>0.71443</cdr:y>
    </cdr:from>
    <cdr:to>
      <cdr:x>0.53606</cdr:x>
      <cdr:y>0.83791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943027" y="2571718"/>
          <a:ext cx="998799" cy="444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/>
            <a:t>Galletas dulces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0.31779</cdr:x>
      <cdr:y>0.78549</cdr:y>
    </cdr:from>
    <cdr:to>
      <cdr:x>0.45267</cdr:x>
      <cdr:y>0.89882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9678" y="2833494"/>
          <a:ext cx="1039708" cy="408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/>
            <a:t>Noroeste</a:t>
          </a:r>
        </a:p>
      </cdr:txBody>
    </cdr:sp>
  </cdr:relSizeAnchor>
  <cdr:relSizeAnchor xmlns:cdr="http://schemas.openxmlformats.org/drawingml/2006/chartDrawing">
    <cdr:from>
      <cdr:x>0.48972</cdr:x>
      <cdr:y>0.79109</cdr:y>
    </cdr:from>
    <cdr:to>
      <cdr:x>0.62461</cdr:x>
      <cdr:y>0.90442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774953" y="2853690"/>
          <a:ext cx="1039785" cy="408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/>
            <a:t>Occidente</a:t>
          </a:r>
        </a:p>
      </cdr:txBody>
    </cdr:sp>
  </cdr:relSizeAnchor>
  <cdr:relSizeAnchor xmlns:cdr="http://schemas.openxmlformats.org/drawingml/2006/chartDrawing">
    <cdr:from>
      <cdr:x>0.65702</cdr:x>
      <cdr:y>0.7959</cdr:y>
    </cdr:from>
    <cdr:to>
      <cdr:x>0.7919</cdr:x>
      <cdr:y>0.90923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5064587" y="2871060"/>
          <a:ext cx="1039708" cy="408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/>
            <a:t>Centro</a:t>
          </a:r>
        </a:p>
      </cdr:txBody>
    </cdr:sp>
  </cdr:relSizeAnchor>
  <cdr:relSizeAnchor xmlns:cdr="http://schemas.openxmlformats.org/drawingml/2006/chartDrawing">
    <cdr:from>
      <cdr:x>0.82674</cdr:x>
      <cdr:y>0.82715</cdr:y>
    </cdr:from>
    <cdr:to>
      <cdr:x>0.96163</cdr:x>
      <cdr:y>0.94048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6372836" y="2983799"/>
          <a:ext cx="1039785" cy="408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/>
            <a:t>Sur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09eb2c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09eb2c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09eb2c6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09eb2c6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1aedcb41d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1aedcb41d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718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Timeline Infographic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900" y="457200"/>
            <a:ext cx="4615500" cy="24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900" y="2947325"/>
            <a:ext cx="40137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B7B7B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1250" y="445025"/>
            <a:ext cx="832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0D61-E3B7-472B-8495-367947A53314}" type="datetimeFigureOut">
              <a:rPr lang="es-MX" smtClean="0"/>
              <a:t>21/10/2023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70D-72FD-48D3-ABA4-13F284237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9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250" y="445025"/>
            <a:ext cx="832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250" y="1152475"/>
            <a:ext cx="8321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guimond421@estudiantes.ciad.mx" TargetMode="External"/><Relationship Id="rId2" Type="http://schemas.openxmlformats.org/officeDocument/2006/relationships/hyperlink" Target="mailto:cborbon@ciad.mx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24770" y="823882"/>
            <a:ext cx="5300229" cy="25512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Aproximación metodológica de la aplicación del modelo de diferencias en diferencias, en el gasto de los hogares mexicanos en  alimentos con alto contenido energético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373470" y="3533083"/>
            <a:ext cx="4707943" cy="750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800" dirty="0">
                <a:solidFill>
                  <a:schemeClr val="accent6">
                    <a:lumMod val="50000"/>
                  </a:schemeClr>
                </a:solidFill>
              </a:rPr>
              <a:t>MDR Juan Carlos Guimond Ramos</a:t>
            </a:r>
          </a:p>
          <a:p>
            <a:r>
              <a:rPr lang="es-MX" sz="1800" dirty="0">
                <a:solidFill>
                  <a:schemeClr val="accent6">
                    <a:lumMod val="50000"/>
                  </a:schemeClr>
                </a:solidFill>
              </a:rPr>
              <a:t>Dr. Carlos Gabriel Borbón Morales</a:t>
            </a:r>
          </a:p>
        </p:txBody>
      </p:sp>
      <p:grpSp>
        <p:nvGrpSpPr>
          <p:cNvPr id="60" name="Google Shape;60;p15"/>
          <p:cNvGrpSpPr/>
          <p:nvPr/>
        </p:nvGrpSpPr>
        <p:grpSpPr>
          <a:xfrm>
            <a:off x="3382179" y="848724"/>
            <a:ext cx="5761822" cy="4294776"/>
            <a:chOff x="2762076" y="1880751"/>
            <a:chExt cx="3683368" cy="2652290"/>
          </a:xfrm>
        </p:grpSpPr>
        <p:sp>
          <p:nvSpPr>
            <p:cNvPr id="61" name="Google Shape;61;p15"/>
            <p:cNvSpPr/>
            <p:nvPr/>
          </p:nvSpPr>
          <p:spPr>
            <a:xfrm>
              <a:off x="4043719" y="3233810"/>
              <a:ext cx="990440" cy="899173"/>
            </a:xfrm>
            <a:custGeom>
              <a:avLst/>
              <a:gdLst/>
              <a:ahLst/>
              <a:cxnLst/>
              <a:rect l="l" t="t" r="r" b="b"/>
              <a:pathLst>
                <a:path w="29572" h="26847" extrusionOk="0">
                  <a:moveTo>
                    <a:pt x="3886" y="1"/>
                  </a:moveTo>
                  <a:cubicBezTo>
                    <a:pt x="3625" y="3262"/>
                    <a:pt x="2248" y="6321"/>
                    <a:pt x="1" y="8698"/>
                  </a:cubicBezTo>
                  <a:lnTo>
                    <a:pt x="18135" y="26847"/>
                  </a:lnTo>
                  <a:cubicBezTo>
                    <a:pt x="25209" y="19657"/>
                    <a:pt x="29296" y="10075"/>
                    <a:pt x="295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762076" y="3543540"/>
              <a:ext cx="890901" cy="989000"/>
            </a:xfrm>
            <a:custGeom>
              <a:avLst/>
              <a:gdLst/>
              <a:ahLst/>
              <a:cxnLst/>
              <a:rect l="l" t="t" r="r" b="b"/>
              <a:pathLst>
                <a:path w="26600" h="29529" extrusionOk="0">
                  <a:moveTo>
                    <a:pt x="18149" y="1"/>
                  </a:moveTo>
                  <a:lnTo>
                    <a:pt x="0" y="18164"/>
                  </a:lnTo>
                  <a:cubicBezTo>
                    <a:pt x="7132" y="25151"/>
                    <a:pt x="16627" y="29210"/>
                    <a:pt x="26600" y="29529"/>
                  </a:cubicBezTo>
                  <a:lnTo>
                    <a:pt x="26600" y="3828"/>
                  </a:lnTo>
                  <a:cubicBezTo>
                    <a:pt x="23440" y="3538"/>
                    <a:pt x="20454" y="2190"/>
                    <a:pt x="18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3707768" y="3562965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8829" y="1"/>
                  </a:moveTo>
                  <a:cubicBezTo>
                    <a:pt x="6350" y="2074"/>
                    <a:pt x="3233" y="3233"/>
                    <a:pt x="1" y="3306"/>
                  </a:cubicBezTo>
                  <a:lnTo>
                    <a:pt x="1" y="28963"/>
                  </a:lnTo>
                  <a:cubicBezTo>
                    <a:pt x="10046" y="28905"/>
                    <a:pt x="19686" y="25049"/>
                    <a:pt x="26992" y="18164"/>
                  </a:cubicBezTo>
                  <a:lnTo>
                    <a:pt x="88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173364" y="2280808"/>
              <a:ext cx="990440" cy="899676"/>
            </a:xfrm>
            <a:custGeom>
              <a:avLst/>
              <a:gdLst/>
              <a:ahLst/>
              <a:cxnLst/>
              <a:rect l="l" t="t" r="r" b="b"/>
              <a:pathLst>
                <a:path w="29572" h="26862" extrusionOk="0">
                  <a:moveTo>
                    <a:pt x="11423" y="0"/>
                  </a:moveTo>
                  <a:cubicBezTo>
                    <a:pt x="4349" y="7190"/>
                    <a:pt x="261" y="16786"/>
                    <a:pt x="0" y="26861"/>
                  </a:cubicBezTo>
                  <a:lnTo>
                    <a:pt x="25686" y="26861"/>
                  </a:lnTo>
                  <a:cubicBezTo>
                    <a:pt x="25933" y="23599"/>
                    <a:pt x="27310" y="20526"/>
                    <a:pt x="29571" y="18149"/>
                  </a:cubicBezTo>
                  <a:lnTo>
                    <a:pt x="1142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554040" y="1881723"/>
              <a:ext cx="891403" cy="988531"/>
            </a:xfrm>
            <a:custGeom>
              <a:avLst/>
              <a:gdLst/>
              <a:ahLst/>
              <a:cxnLst/>
              <a:rect l="l" t="t" r="r" b="b"/>
              <a:pathLst>
                <a:path w="26615" h="29515" extrusionOk="0">
                  <a:moveTo>
                    <a:pt x="1" y="1"/>
                  </a:moveTo>
                  <a:lnTo>
                    <a:pt x="15" y="25687"/>
                  </a:lnTo>
                  <a:cubicBezTo>
                    <a:pt x="3175" y="25992"/>
                    <a:pt x="6147" y="27340"/>
                    <a:pt x="8466" y="29514"/>
                  </a:cubicBezTo>
                  <a:lnTo>
                    <a:pt x="26615" y="11366"/>
                  </a:lnTo>
                  <a:cubicBezTo>
                    <a:pt x="19483" y="4379"/>
                    <a:pt x="9988" y="3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595219" y="1880751"/>
              <a:ext cx="904030" cy="970077"/>
            </a:xfrm>
            <a:custGeom>
              <a:avLst/>
              <a:gdLst/>
              <a:ahLst/>
              <a:cxnLst/>
              <a:rect l="l" t="t" r="r" b="b"/>
              <a:pathLst>
                <a:path w="26992" h="28964" extrusionOk="0">
                  <a:moveTo>
                    <a:pt x="26992" y="1"/>
                  </a:moveTo>
                  <a:cubicBezTo>
                    <a:pt x="16961" y="73"/>
                    <a:pt x="7321" y="3929"/>
                    <a:pt x="1" y="10800"/>
                  </a:cubicBezTo>
                  <a:lnTo>
                    <a:pt x="18178" y="28963"/>
                  </a:lnTo>
                  <a:cubicBezTo>
                    <a:pt x="20657" y="26905"/>
                    <a:pt x="23774" y="25745"/>
                    <a:pt x="26992" y="25673"/>
                  </a:cubicBezTo>
                  <a:lnTo>
                    <a:pt x="2699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7377A82-7591-14BD-F375-29770E42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323" y="117554"/>
            <a:ext cx="3943350" cy="4953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AA0AF5-E46F-F080-FB62-8F4C60BD4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156" y="2890208"/>
            <a:ext cx="1549326" cy="1235151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5" name="Google Shape;59;p15">
            <a:extLst>
              <a:ext uri="{FF2B5EF4-FFF2-40B4-BE49-F238E27FC236}">
                <a16:creationId xmlns:a16="http://schemas.microsoft.com/office/drawing/2014/main" id="{ED01A4A4-E0C8-55D0-05C3-5DD51BEB018D}"/>
              </a:ext>
            </a:extLst>
          </p:cNvPr>
          <p:cNvSpPr txBox="1">
            <a:spLocks/>
          </p:cNvSpPr>
          <p:nvPr/>
        </p:nvSpPr>
        <p:spPr>
          <a:xfrm>
            <a:off x="373469" y="4275768"/>
            <a:ext cx="4707943" cy="75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rgbClr val="B7B7B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-MX" sz="1800" dirty="0">
                <a:solidFill>
                  <a:schemeClr val="accent6">
                    <a:lumMod val="50000"/>
                  </a:schemeClr>
                </a:solidFill>
              </a:rPr>
              <a:t>Desarrollo Regional, CIAD AC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64700D6-8A85-9277-3DA8-F604366301EC}"/>
              </a:ext>
            </a:extLst>
          </p:cNvPr>
          <p:cNvSpPr txBox="1"/>
          <p:nvPr/>
        </p:nvSpPr>
        <p:spPr>
          <a:xfrm>
            <a:off x="302165" y="840300"/>
            <a:ext cx="809357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sz="1200" dirty="0"/>
              <a:t>*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Utilizando la base de datos agregada * 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esta base incluye a todos los productos, para las regiones y para 2016,2018,2020 y 2022.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debe tener todas las variables incluida una variable dicotómica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donde 0 es rural y 1 es urbana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suponemos que el grupo tratado es el urbano ya que ahí la información fluye más rápido, se prevé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que tienen más acceso a la información y por ende son más susceptibles a cambiar sus hábitos de consumo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el grupo rural es nuestro grupo control.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GT es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el gasto trimestral deflactado a 2018=100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C77606-B436-6C36-ECB8-9766F503C028}"/>
              </a:ext>
            </a:extLst>
          </p:cNvPr>
          <p:cNvSpPr txBox="1"/>
          <p:nvPr/>
        </p:nvSpPr>
        <p:spPr>
          <a:xfrm>
            <a:off x="331940" y="2169909"/>
            <a:ext cx="2704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Generando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endParaRPr lang="es-MX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tam_loc</a:t>
            </a:r>
            <a:endParaRPr lang="es-MX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recode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(1=1) (2=1) (3=1) (4=0)</a:t>
            </a:r>
          </a:p>
          <a:p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</a:t>
            </a:r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define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0"rural" 1"urbano"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0ED9F3-F66F-B298-A1CC-D546007CA838}"/>
              </a:ext>
            </a:extLst>
          </p:cNvPr>
          <p:cNvSpPr txBox="1"/>
          <p:nvPr/>
        </p:nvSpPr>
        <p:spPr>
          <a:xfrm>
            <a:off x="231731" y="301936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Explorando GT (gasto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trim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del producto para etiqueta Frontal en contexto urbano y rural)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* verificar coeficiente cuando GT cuando es rural (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cons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_) y cuando es urbano (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*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seleccionanado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producto para todos los años con gasto tri deflacta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B912FC-ADEB-0FF4-D736-3342AEA26EEC}"/>
              </a:ext>
            </a:extLst>
          </p:cNvPr>
          <p:cNvSpPr txBox="1"/>
          <p:nvPr/>
        </p:nvSpPr>
        <p:spPr>
          <a:xfrm>
            <a:off x="302165" y="40262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gasto_defla_tot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Año==2022 | clave=="A220"</a:t>
            </a:r>
          </a:p>
        </p:txBody>
      </p:sp>
    </p:spTree>
    <p:extLst>
      <p:ext uri="{BB962C8B-B14F-4D97-AF65-F5344CB8AC3E}">
        <p14:creationId xmlns:p14="http://schemas.microsoft.com/office/powerpoint/2010/main" val="393482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31B4F7-F2F6-2DA4-08F8-7E313698EF66}"/>
              </a:ext>
            </a:extLst>
          </p:cNvPr>
          <p:cNvSpPr txBox="1"/>
          <p:nvPr/>
        </p:nvSpPr>
        <p:spPr>
          <a:xfrm>
            <a:off x="194153" y="248205"/>
            <a:ext cx="5893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guardando el dato de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cuando es urbano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En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scalar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dif20,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aqui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 el dato de la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regresion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cuando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1; *esta es la diferencia *entre los gastos en el producto X cuando son urbano</a:t>
            </a:r>
          </a:p>
          <a:p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scalar</a:t>
            </a:r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dif22= 18.09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7BAE24-C4D2-E303-0D33-F98F5775CB7B}"/>
              </a:ext>
            </a:extLst>
          </p:cNvPr>
          <p:cNvSpPr txBox="1"/>
          <p:nvPr/>
        </p:nvSpPr>
        <p:spPr>
          <a:xfrm>
            <a:off x="194152" y="1170118"/>
            <a:ext cx="6068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Ahora se realiza la misma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regresion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el año 2016, cuando no había etiquetado frontal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 Este es el primer componente (y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tratadodepues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y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controldespues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F13CE8-84DD-6720-3276-67424C3597EE}"/>
              </a:ext>
            </a:extLst>
          </p:cNvPr>
          <p:cNvSpPr txBox="1"/>
          <p:nvPr/>
        </p:nvSpPr>
        <p:spPr>
          <a:xfrm>
            <a:off x="331940" y="171356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gasto_defla_tot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MX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Año==2020 | clave=="A220"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6E4579-3252-DED3-AB5B-8B1EBCB51F61}"/>
              </a:ext>
            </a:extLst>
          </p:cNvPr>
          <p:cNvSpPr txBox="1"/>
          <p:nvPr/>
        </p:nvSpPr>
        <p:spPr>
          <a:xfrm>
            <a:off x="131522" y="2072342"/>
            <a:ext cx="7196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guardando el dato de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cuando es urbano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aqui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 el dato de la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regresion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cuando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1; esta es la diferencia entre los gastos en el producto X *cuando son urbano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Este es el primer componente (y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tratadodepues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y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controldespues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scalar</a:t>
            </a:r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dif20= 28.57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1DA9C4-8E92-492C-A570-6351E4023F58}"/>
              </a:ext>
            </a:extLst>
          </p:cNvPr>
          <p:cNvSpPr txBox="1"/>
          <p:nvPr/>
        </p:nvSpPr>
        <p:spPr>
          <a:xfrm>
            <a:off x="131522" y="3088005"/>
            <a:ext cx="86492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Con estos resultados se observará un gasto negativo, incluso sin etiqueta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Existe una relación , pero no implica que el etiquetado sea la causa 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de la disminución del gasto ( si es que así fuere), 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incluso antes de la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aplicacion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etiquetado frontal  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Para ambos años el GT es negativo, hasta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aqui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hemos probado nada de causalidad.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LUego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entonces pretendemos que localidades urbanas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seanen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 que más impacta la política de etiquetado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Ahora consideremos los betas de ambos años, con eso nos permite encontrar diferencias en diferencias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0F511C-19EC-EEF3-4C75-B3F16C9FD8E2}"/>
              </a:ext>
            </a:extLst>
          </p:cNvPr>
          <p:cNvSpPr txBox="1"/>
          <p:nvPr/>
        </p:nvSpPr>
        <p:spPr>
          <a:xfrm>
            <a:off x="942582" y="447300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scalar</a:t>
            </a:r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dif1=dif22-dif20</a:t>
            </a:r>
          </a:p>
        </p:txBody>
      </p:sp>
    </p:spTree>
    <p:extLst>
      <p:ext uri="{BB962C8B-B14F-4D97-AF65-F5344CB8AC3E}">
        <p14:creationId xmlns:p14="http://schemas.microsoft.com/office/powerpoint/2010/main" val="340615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5EFF0A-FB5C-3CAD-6977-0B053869ED8C}"/>
              </a:ext>
            </a:extLst>
          </p:cNvPr>
          <p:cNvSpPr txBox="1"/>
          <p:nvPr/>
        </p:nvSpPr>
        <p:spPr>
          <a:xfrm>
            <a:off x="676405" y="338582"/>
            <a:ext cx="80041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la invoco</a:t>
            </a:r>
          </a:p>
          <a:p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dif1 /*Estimador de diferencias en diferencias*/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aqui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debe haber una diferencia, este nuestro estimador de diferencias en diferencias de mi grupo control 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Probablemente el GT esté afectado por otras variables...al hacer las diferencias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aislo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los otros efetos</a:t>
            </a:r>
          </a:p>
          <a:p>
            <a:endPara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 Crear las variables tratado y después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y22=. 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y22=1 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Año==2022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y22=0 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Año==2020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27653A-0512-B3E2-E1B4-567A7E258654}"/>
              </a:ext>
            </a:extLst>
          </p:cNvPr>
          <p:cNvSpPr txBox="1"/>
          <p:nvPr/>
        </p:nvSpPr>
        <p:spPr>
          <a:xfrm>
            <a:off x="463464" y="2092908"/>
            <a:ext cx="6394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Aún así , es necesario probar si este estimador es estadísticamente significativo.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 es necesario crear otra variable de interacción ; es decir y20 por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* Estimando efecto de etiquetado en gasto trimestral en ACE de acuerdo a si es rural o urbano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* El beta de la interacción es nuestro delta, el impacto que andamos buscando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 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y22Nearcd= y22*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endPara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gasto_defla_tot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y22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y22Nearcd 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clave=="A220"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708306-2B46-E796-D716-9C5B0519880C}"/>
              </a:ext>
            </a:extLst>
          </p:cNvPr>
          <p:cNvSpPr txBox="1"/>
          <p:nvPr/>
        </p:nvSpPr>
        <p:spPr>
          <a:xfrm>
            <a:off x="1" y="3332559"/>
            <a:ext cx="94195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* 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ANALISIS DE RESULTADOS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*y20Nearcd: (es decir la interacción )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sera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nuestro indicador de IMPACTO en el gasto trimestral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despues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de la implementación del etiquetado frontal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*-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El gasto trimestral en el producto del grupo control antes de la política de etiquetado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(es decir el gasto en el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productto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comunidades rurales antes de etiquetado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frontral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</a:t>
            </a:r>
            <a:r>
              <a:rPr lang="es-MX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El gasto promedio antes de etiquetado en el grupo tratado (hogares urbanos) respecto al grupo control (urbano)  </a:t>
            </a:r>
          </a:p>
          <a:p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Por ejemplo: las comunidades urbanas gastaban 15 pesos menos en galletas dulces, que las comunidades rurales </a:t>
            </a:r>
            <a:endParaRPr lang="es-MX" dirty="0"/>
          </a:p>
          <a:p>
            <a:r>
              <a:rPr lang="es-MX" sz="1200" dirty="0"/>
              <a:t> </a:t>
            </a:r>
            <a:r>
              <a:rPr lang="es-MX" sz="1200" b="1" dirty="0" err="1">
                <a:solidFill>
                  <a:srgbClr val="0070C0"/>
                </a:solidFill>
              </a:rPr>
              <a:t>reg</a:t>
            </a:r>
            <a:r>
              <a:rPr lang="es-MX" sz="1200" b="1" dirty="0">
                <a:solidFill>
                  <a:srgbClr val="0070C0"/>
                </a:solidFill>
              </a:rPr>
              <a:t> </a:t>
            </a:r>
            <a:r>
              <a:rPr lang="es-MX" sz="1200" dirty="0" err="1"/>
              <a:t>gasto_defla_tot</a:t>
            </a:r>
            <a:r>
              <a:rPr lang="es-MX" sz="1200" dirty="0"/>
              <a:t> y22 </a:t>
            </a:r>
            <a:r>
              <a:rPr lang="es-MX" sz="1200" dirty="0" err="1"/>
              <a:t>Nearcd</a:t>
            </a:r>
            <a:r>
              <a:rPr lang="es-MX" sz="1200" dirty="0"/>
              <a:t> y22Nearcd </a:t>
            </a:r>
            <a:r>
              <a:rPr lang="es-MX" sz="1200" b="1" dirty="0" err="1">
                <a:solidFill>
                  <a:srgbClr val="0070C0"/>
                </a:solidFill>
              </a:rPr>
              <a:t>if</a:t>
            </a:r>
            <a:r>
              <a:rPr lang="es-MX" sz="1200" b="1" dirty="0">
                <a:solidFill>
                  <a:srgbClr val="0070C0"/>
                </a:solidFill>
              </a:rPr>
              <a:t> </a:t>
            </a:r>
            <a:r>
              <a:rPr lang="es-MX" sz="1200" dirty="0"/>
              <a:t>clave=="A220" | Estado==26</a:t>
            </a:r>
          </a:p>
        </p:txBody>
      </p:sp>
    </p:spTree>
    <p:extLst>
      <p:ext uri="{BB962C8B-B14F-4D97-AF65-F5344CB8AC3E}">
        <p14:creationId xmlns:p14="http://schemas.microsoft.com/office/powerpoint/2010/main" val="159541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540" y="213360"/>
            <a:ext cx="7543800" cy="899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Comparación del gasto promedio de los hogares urbanos en alimentos ACE a nivel nacional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582515"/>
              </p:ext>
            </p:extLst>
          </p:nvPr>
        </p:nvGraphicFramePr>
        <p:xfrm>
          <a:off x="493776" y="1383792"/>
          <a:ext cx="7891107" cy="359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1"/>
          <p:cNvSpPr txBox="1"/>
          <p:nvPr/>
        </p:nvSpPr>
        <p:spPr>
          <a:xfrm>
            <a:off x="5381078" y="3890010"/>
            <a:ext cx="1187362" cy="388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/>
              <a:t>Pan empaquetado</a:t>
            </a:r>
          </a:p>
        </p:txBody>
      </p:sp>
      <p:sp>
        <p:nvSpPr>
          <p:cNvPr id="8" name="CuadroTexto 1"/>
          <p:cNvSpPr txBox="1"/>
          <p:nvPr/>
        </p:nvSpPr>
        <p:spPr>
          <a:xfrm>
            <a:off x="6961632" y="3890010"/>
            <a:ext cx="1222248" cy="388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/>
              <a:t>Pastelillos empaquetados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DAF399-2813-3CB4-4C98-72FBBBBD19B9}"/>
              </a:ext>
            </a:extLst>
          </p:cNvPr>
          <p:cNvSpPr txBox="1"/>
          <p:nvPr/>
        </p:nvSpPr>
        <p:spPr>
          <a:xfrm>
            <a:off x="8627529" y="4780604"/>
            <a:ext cx="386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243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00653"/>
            <a:ext cx="7543800" cy="10880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Comparación del gasto promedio de los hogares urbanos en alimentos ACE a nivel Sonora</a:t>
            </a:r>
            <a:endParaRPr lang="es-MX" sz="1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944819"/>
              </p:ext>
            </p:extLst>
          </p:nvPr>
        </p:nvGraphicFramePr>
        <p:xfrm>
          <a:off x="685800" y="1234440"/>
          <a:ext cx="7581900" cy="363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1"/>
          <p:cNvSpPr txBox="1"/>
          <p:nvPr/>
        </p:nvSpPr>
        <p:spPr>
          <a:xfrm>
            <a:off x="2053209" y="4075176"/>
            <a:ext cx="1036320" cy="388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/>
              <a:t>Bebidas azucaradas</a:t>
            </a:r>
          </a:p>
        </p:txBody>
      </p:sp>
      <p:sp>
        <p:nvSpPr>
          <p:cNvPr id="7" name="CuadroTexto 1"/>
          <p:cNvSpPr txBox="1"/>
          <p:nvPr/>
        </p:nvSpPr>
        <p:spPr>
          <a:xfrm>
            <a:off x="3710940" y="4075176"/>
            <a:ext cx="861060" cy="388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/>
              <a:t>Galletas dulces</a:t>
            </a:r>
          </a:p>
        </p:txBody>
      </p:sp>
      <p:sp>
        <p:nvSpPr>
          <p:cNvPr id="8" name="CuadroTexto 1"/>
          <p:cNvSpPr txBox="1"/>
          <p:nvPr/>
        </p:nvSpPr>
        <p:spPr>
          <a:xfrm>
            <a:off x="5299329" y="4075176"/>
            <a:ext cx="1114806" cy="388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/>
              <a:t>Pan empaquetado</a:t>
            </a:r>
          </a:p>
        </p:txBody>
      </p:sp>
      <p:sp>
        <p:nvSpPr>
          <p:cNvPr id="9" name="CuadroTexto 1"/>
          <p:cNvSpPr txBox="1"/>
          <p:nvPr/>
        </p:nvSpPr>
        <p:spPr>
          <a:xfrm>
            <a:off x="6781800" y="4075176"/>
            <a:ext cx="1264920" cy="388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/>
              <a:t>Pastelillos empaquetados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AF399-2813-3CB4-4C98-72FBBBBD19B9}"/>
              </a:ext>
            </a:extLst>
          </p:cNvPr>
          <p:cNvSpPr txBox="1"/>
          <p:nvPr/>
        </p:nvSpPr>
        <p:spPr>
          <a:xfrm>
            <a:off x="8627529" y="4780604"/>
            <a:ext cx="394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2582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594" y="307865"/>
            <a:ext cx="8321400" cy="5727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Comparación del gasto promedio de los hogares urbanos en bebidas azucaradas</a:t>
            </a:r>
            <a:endParaRPr lang="es-MX" sz="21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361154"/>
              </p:ext>
            </p:extLst>
          </p:nvPr>
        </p:nvGraphicFramePr>
        <p:xfrm>
          <a:off x="841248" y="1474470"/>
          <a:ext cx="7388352" cy="342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BDAF399-2813-3CB4-4C98-72FBBBBD19B9}"/>
              </a:ext>
            </a:extLst>
          </p:cNvPr>
          <p:cNvSpPr txBox="1"/>
          <p:nvPr/>
        </p:nvSpPr>
        <p:spPr>
          <a:xfrm>
            <a:off x="8627529" y="4780604"/>
            <a:ext cx="386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076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974" y="283788"/>
            <a:ext cx="8321400" cy="5727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Comparación del gasto promedio de los hogares urbanos en galletas dulces</a:t>
            </a:r>
            <a:endParaRPr lang="es-MX" sz="21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468383"/>
              </p:ext>
            </p:extLst>
          </p:nvPr>
        </p:nvGraphicFramePr>
        <p:xfrm>
          <a:off x="722375" y="1303020"/>
          <a:ext cx="7905153" cy="363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1"/>
          <p:cNvSpPr txBox="1"/>
          <p:nvPr/>
        </p:nvSpPr>
        <p:spPr>
          <a:xfrm>
            <a:off x="1912620" y="4102608"/>
            <a:ext cx="883920" cy="3886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/>
              <a:t>Noreste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DAF399-2813-3CB4-4C98-72FBBBBD19B9}"/>
              </a:ext>
            </a:extLst>
          </p:cNvPr>
          <p:cNvSpPr txBox="1"/>
          <p:nvPr/>
        </p:nvSpPr>
        <p:spPr>
          <a:xfrm>
            <a:off x="8627529" y="4780604"/>
            <a:ext cx="371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64493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250" y="518177"/>
            <a:ext cx="8321400" cy="572700"/>
          </a:xfrm>
        </p:spPr>
        <p:txBody>
          <a:bodyPr/>
          <a:lstStyle/>
          <a:p>
            <a:pPr algn="ctr"/>
            <a:r>
              <a:rPr lang="es-MX" sz="1600" b="1" dirty="0">
                <a:latin typeface="+mn-lt"/>
              </a:rPr>
              <a:t>Niveles de significancia del gasto promedio de los hogares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0" y="3300984"/>
            <a:ext cx="8093870" cy="13624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844" y="1268997"/>
            <a:ext cx="5195196" cy="17668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14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0611" y="1138841"/>
            <a:ext cx="7542677" cy="3416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El etiquetado de advertencia frontal ha sido efectivo, salvo ciertas excepciones como bebidas azucaradas, para reducir el gasto de los hogares en alimentos con alto contenido energético.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Fira Sans Extra Condensed" panose="020B0604020202020204" charset="0"/>
                <a:cs typeface="Arial" panose="020B0604020202020204" pitchFamily="34" charset="0"/>
              </a:rPr>
              <a:t>El método de diferencias en diferencias es efectivo para calcular el efecto de políticas públicas en escenarios sociales.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Fira Sans Extra Condensed" panose="020B0604020202020204" charset="0"/>
                <a:cs typeface="Arial" panose="020B0604020202020204" pitchFamily="34" charset="0"/>
              </a:rPr>
              <a:t>El programa STATA 18.O es una herramienta efectiva para analizar escenarios sociales, debido a la flexibilidad de maniobrabilidad grandes cantidades de datos y su capacidad para el manejo del </a:t>
            </a:r>
            <a:r>
              <a:rPr lang="es-MX" dirty="0" err="1">
                <a:latin typeface="Fira Sans Extra Condensed" panose="020B0604020202020204" charset="0"/>
                <a:cs typeface="Arial" panose="020B0604020202020204" pitchFamily="34" charset="0"/>
              </a:rPr>
              <a:t>microdato</a:t>
            </a:r>
            <a:r>
              <a:rPr lang="es-MX" dirty="0">
                <a:latin typeface="Fira Sans Extra Condensed" panose="020B060402020202020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DAF399-2813-3CB4-4C98-72FBBBBD19B9}"/>
              </a:ext>
            </a:extLst>
          </p:cNvPr>
          <p:cNvSpPr txBox="1"/>
          <p:nvPr/>
        </p:nvSpPr>
        <p:spPr>
          <a:xfrm>
            <a:off x="8627529" y="4780604"/>
            <a:ext cx="4021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5937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DD3FE-11E0-C131-B4A6-B049BC73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56" y="24724"/>
            <a:ext cx="5416774" cy="4090800"/>
          </a:xfrm>
        </p:spPr>
        <p:txBody>
          <a:bodyPr/>
          <a:lstStyle/>
          <a:p>
            <a:r>
              <a:rPr lang="es-MX" sz="6000" dirty="0"/>
              <a:t>Gracias…</a:t>
            </a:r>
          </a:p>
        </p:txBody>
      </p:sp>
      <p:grpSp>
        <p:nvGrpSpPr>
          <p:cNvPr id="3" name="Google Shape;1922;p47">
            <a:extLst>
              <a:ext uri="{FF2B5EF4-FFF2-40B4-BE49-F238E27FC236}">
                <a16:creationId xmlns:a16="http://schemas.microsoft.com/office/drawing/2014/main" id="{2BDEBE7E-0540-B41C-B3B3-D41C68FA7C0B}"/>
              </a:ext>
            </a:extLst>
          </p:cNvPr>
          <p:cNvGrpSpPr/>
          <p:nvPr/>
        </p:nvGrpSpPr>
        <p:grpSpPr>
          <a:xfrm>
            <a:off x="5431535" y="1518249"/>
            <a:ext cx="2522019" cy="3088744"/>
            <a:chOff x="6529419" y="1724307"/>
            <a:chExt cx="1480463" cy="2931917"/>
          </a:xfrm>
        </p:grpSpPr>
        <p:grpSp>
          <p:nvGrpSpPr>
            <p:cNvPr id="4" name="Google Shape;1923;p47">
              <a:extLst>
                <a:ext uri="{FF2B5EF4-FFF2-40B4-BE49-F238E27FC236}">
                  <a16:creationId xmlns:a16="http://schemas.microsoft.com/office/drawing/2014/main" id="{1DE31E3C-9DA1-0DA0-6A90-A3AFB0E7CAF8}"/>
                </a:ext>
              </a:extLst>
            </p:cNvPr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40" name="Google Shape;1924;p47">
                <a:extLst>
                  <a:ext uri="{FF2B5EF4-FFF2-40B4-BE49-F238E27FC236}">
                    <a16:creationId xmlns:a16="http://schemas.microsoft.com/office/drawing/2014/main" id="{AA661F94-8A6B-2FE1-DCFE-9782A5E3A106}"/>
                  </a:ext>
                </a:extLst>
              </p:cNvPr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42" name="Google Shape;1925;p47">
                  <a:extLst>
                    <a:ext uri="{FF2B5EF4-FFF2-40B4-BE49-F238E27FC236}">
                      <a16:creationId xmlns:a16="http://schemas.microsoft.com/office/drawing/2014/main" id="{C0D6988D-FB83-CB76-5875-44B54C42BFC3}"/>
                    </a:ext>
                  </a:extLst>
                </p:cNvPr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926;p47">
                  <a:extLst>
                    <a:ext uri="{FF2B5EF4-FFF2-40B4-BE49-F238E27FC236}">
                      <a16:creationId xmlns:a16="http://schemas.microsoft.com/office/drawing/2014/main" id="{A2E6CB79-0CFE-7F5E-18CC-118A32862A4E}"/>
                    </a:ext>
                  </a:extLst>
                </p:cNvPr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" name="Google Shape;1927;p47">
                <a:extLst>
                  <a:ext uri="{FF2B5EF4-FFF2-40B4-BE49-F238E27FC236}">
                    <a16:creationId xmlns:a16="http://schemas.microsoft.com/office/drawing/2014/main" id="{F758B07F-E767-E1BD-7609-ABDD9C8AB4ED}"/>
                  </a:ext>
                </a:extLst>
              </p:cNvPr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928;p47">
              <a:extLst>
                <a:ext uri="{FF2B5EF4-FFF2-40B4-BE49-F238E27FC236}">
                  <a16:creationId xmlns:a16="http://schemas.microsoft.com/office/drawing/2014/main" id="{34EF4282-70CD-64F0-2405-FA8316DE241C}"/>
                </a:ext>
              </a:extLst>
            </p:cNvPr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32" name="Google Shape;1929;p47">
                <a:extLst>
                  <a:ext uri="{FF2B5EF4-FFF2-40B4-BE49-F238E27FC236}">
                    <a16:creationId xmlns:a16="http://schemas.microsoft.com/office/drawing/2014/main" id="{65D74B41-36E7-78A9-D4E9-DED383351975}"/>
                  </a:ext>
                </a:extLst>
              </p:cNvPr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38" name="Google Shape;1930;p47">
                  <a:extLst>
                    <a:ext uri="{FF2B5EF4-FFF2-40B4-BE49-F238E27FC236}">
                      <a16:creationId xmlns:a16="http://schemas.microsoft.com/office/drawing/2014/main" id="{C81DE8F0-539D-4D09-8779-4DD7B7486D83}"/>
                    </a:ext>
                  </a:extLst>
                </p:cNvPr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931;p47">
                  <a:extLst>
                    <a:ext uri="{FF2B5EF4-FFF2-40B4-BE49-F238E27FC236}">
                      <a16:creationId xmlns:a16="http://schemas.microsoft.com/office/drawing/2014/main" id="{C900DB28-CAE1-3D6A-2C45-3E6013673504}"/>
                    </a:ext>
                  </a:extLst>
                </p:cNvPr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" name="Google Shape;1932;p47">
                <a:extLst>
                  <a:ext uri="{FF2B5EF4-FFF2-40B4-BE49-F238E27FC236}">
                    <a16:creationId xmlns:a16="http://schemas.microsoft.com/office/drawing/2014/main" id="{6FE06DE5-B4DD-29DC-BA14-A06167ABB3EA}"/>
                  </a:ext>
                </a:extLst>
              </p:cNvPr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34" name="Google Shape;1933;p47">
                  <a:extLst>
                    <a:ext uri="{FF2B5EF4-FFF2-40B4-BE49-F238E27FC236}">
                      <a16:creationId xmlns:a16="http://schemas.microsoft.com/office/drawing/2014/main" id="{9AE79D86-D42F-7F5C-D863-11E72DD4CC55}"/>
                    </a:ext>
                  </a:extLst>
                </p:cNvPr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934;p47">
                  <a:extLst>
                    <a:ext uri="{FF2B5EF4-FFF2-40B4-BE49-F238E27FC236}">
                      <a16:creationId xmlns:a16="http://schemas.microsoft.com/office/drawing/2014/main" id="{C3DCCDD3-E838-BBD3-9CF3-BD40EAC268E1}"/>
                    </a:ext>
                  </a:extLst>
                </p:cNvPr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935;p47">
                  <a:extLst>
                    <a:ext uri="{FF2B5EF4-FFF2-40B4-BE49-F238E27FC236}">
                      <a16:creationId xmlns:a16="http://schemas.microsoft.com/office/drawing/2014/main" id="{2D361C78-CFC7-5F92-4BCB-B98FD35FE254}"/>
                    </a:ext>
                  </a:extLst>
                </p:cNvPr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936;p47">
                  <a:extLst>
                    <a:ext uri="{FF2B5EF4-FFF2-40B4-BE49-F238E27FC236}">
                      <a16:creationId xmlns:a16="http://schemas.microsoft.com/office/drawing/2014/main" id="{AD7334A1-834C-9466-80B9-6503CD22CFB0}"/>
                    </a:ext>
                  </a:extLst>
                </p:cNvPr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1937;p47">
              <a:extLst>
                <a:ext uri="{FF2B5EF4-FFF2-40B4-BE49-F238E27FC236}">
                  <a16:creationId xmlns:a16="http://schemas.microsoft.com/office/drawing/2014/main" id="{065044A8-02FF-0D57-12FF-E2E5A4900307}"/>
                </a:ext>
              </a:extLst>
            </p:cNvPr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4" name="Google Shape;1938;p47">
                <a:extLst>
                  <a:ext uri="{FF2B5EF4-FFF2-40B4-BE49-F238E27FC236}">
                    <a16:creationId xmlns:a16="http://schemas.microsoft.com/office/drawing/2014/main" id="{8B29B6FE-D45F-4B46-DCD9-614595CC760A}"/>
                  </a:ext>
                </a:extLst>
              </p:cNvPr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30" name="Google Shape;1939;p47">
                  <a:extLst>
                    <a:ext uri="{FF2B5EF4-FFF2-40B4-BE49-F238E27FC236}">
                      <a16:creationId xmlns:a16="http://schemas.microsoft.com/office/drawing/2014/main" id="{8CBF0A0B-ED8D-21DA-D6CC-15C69AA1E912}"/>
                    </a:ext>
                  </a:extLst>
                </p:cNvPr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940;p47">
                  <a:extLst>
                    <a:ext uri="{FF2B5EF4-FFF2-40B4-BE49-F238E27FC236}">
                      <a16:creationId xmlns:a16="http://schemas.microsoft.com/office/drawing/2014/main" id="{8C1EDE10-A7B5-B68B-C02B-ED2DE2ACAE1C}"/>
                    </a:ext>
                  </a:extLst>
                </p:cNvPr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" name="Google Shape;1941;p47">
                <a:extLst>
                  <a:ext uri="{FF2B5EF4-FFF2-40B4-BE49-F238E27FC236}">
                    <a16:creationId xmlns:a16="http://schemas.microsoft.com/office/drawing/2014/main" id="{75BF0B90-4FE2-6CB3-CD37-CF0BDD54468C}"/>
                  </a:ext>
                </a:extLst>
              </p:cNvPr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6" name="Google Shape;1942;p47">
                  <a:extLst>
                    <a:ext uri="{FF2B5EF4-FFF2-40B4-BE49-F238E27FC236}">
                      <a16:creationId xmlns:a16="http://schemas.microsoft.com/office/drawing/2014/main" id="{E08E787B-4B08-03C1-5E9D-94CFB1A019E8}"/>
                    </a:ext>
                  </a:extLst>
                </p:cNvPr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943;p47">
                  <a:extLst>
                    <a:ext uri="{FF2B5EF4-FFF2-40B4-BE49-F238E27FC236}">
                      <a16:creationId xmlns:a16="http://schemas.microsoft.com/office/drawing/2014/main" id="{D343AC04-C3BE-3E35-EF45-880A85811311}"/>
                    </a:ext>
                  </a:extLst>
                </p:cNvPr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944;p47">
                  <a:extLst>
                    <a:ext uri="{FF2B5EF4-FFF2-40B4-BE49-F238E27FC236}">
                      <a16:creationId xmlns:a16="http://schemas.microsoft.com/office/drawing/2014/main" id="{F91993FF-3495-6A25-26A0-57DFC35F3728}"/>
                    </a:ext>
                  </a:extLst>
                </p:cNvPr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945;p47">
                  <a:extLst>
                    <a:ext uri="{FF2B5EF4-FFF2-40B4-BE49-F238E27FC236}">
                      <a16:creationId xmlns:a16="http://schemas.microsoft.com/office/drawing/2014/main" id="{4F29B9B8-6E39-875C-3FD9-44B68D43912E}"/>
                    </a:ext>
                  </a:extLst>
                </p:cNvPr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1946;p47">
              <a:extLst>
                <a:ext uri="{FF2B5EF4-FFF2-40B4-BE49-F238E27FC236}">
                  <a16:creationId xmlns:a16="http://schemas.microsoft.com/office/drawing/2014/main" id="{89DB77AC-16A2-65F4-76D0-B3FA39B4738F}"/>
                </a:ext>
              </a:extLst>
            </p:cNvPr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8" name="Google Shape;1947;p47">
                <a:extLst>
                  <a:ext uri="{FF2B5EF4-FFF2-40B4-BE49-F238E27FC236}">
                    <a16:creationId xmlns:a16="http://schemas.microsoft.com/office/drawing/2014/main" id="{21A7695E-9EC7-A193-4DC5-07E33CDF32DC}"/>
                  </a:ext>
                </a:extLst>
              </p:cNvPr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2" name="Google Shape;1948;p47">
                  <a:extLst>
                    <a:ext uri="{FF2B5EF4-FFF2-40B4-BE49-F238E27FC236}">
                      <a16:creationId xmlns:a16="http://schemas.microsoft.com/office/drawing/2014/main" id="{7FE5BD51-27D7-1742-2E79-6479AF257499}"/>
                    </a:ext>
                  </a:extLst>
                </p:cNvPr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949;p47">
                  <a:extLst>
                    <a:ext uri="{FF2B5EF4-FFF2-40B4-BE49-F238E27FC236}">
                      <a16:creationId xmlns:a16="http://schemas.microsoft.com/office/drawing/2014/main" id="{BE5EFB1A-56CB-4E06-8C5F-BAF2DAAD413F}"/>
                    </a:ext>
                  </a:extLst>
                </p:cNvPr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" name="Google Shape;1950;p47">
                <a:extLst>
                  <a:ext uri="{FF2B5EF4-FFF2-40B4-BE49-F238E27FC236}">
                    <a16:creationId xmlns:a16="http://schemas.microsoft.com/office/drawing/2014/main" id="{EF2C040F-01E9-EEC1-A663-15A3169FA551}"/>
                  </a:ext>
                </a:extLst>
              </p:cNvPr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0" name="Google Shape;1951;p47">
                  <a:extLst>
                    <a:ext uri="{FF2B5EF4-FFF2-40B4-BE49-F238E27FC236}">
                      <a16:creationId xmlns:a16="http://schemas.microsoft.com/office/drawing/2014/main" id="{C3148996-7BEB-7522-3FAF-12E1D1BD26C4}"/>
                    </a:ext>
                  </a:extLst>
                </p:cNvPr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952;p47">
                  <a:extLst>
                    <a:ext uri="{FF2B5EF4-FFF2-40B4-BE49-F238E27FC236}">
                      <a16:creationId xmlns:a16="http://schemas.microsoft.com/office/drawing/2014/main" id="{240F3A21-EAB6-394E-7788-7A3AF609BD97}"/>
                    </a:ext>
                  </a:extLst>
                </p:cNvPr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1953;p47">
              <a:extLst>
                <a:ext uri="{FF2B5EF4-FFF2-40B4-BE49-F238E27FC236}">
                  <a16:creationId xmlns:a16="http://schemas.microsoft.com/office/drawing/2014/main" id="{9895CE4B-5C3D-0EEB-8417-327CC8979635}"/>
                </a:ext>
              </a:extLst>
            </p:cNvPr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9" name="Google Shape;1954;p47">
                <a:extLst>
                  <a:ext uri="{FF2B5EF4-FFF2-40B4-BE49-F238E27FC236}">
                    <a16:creationId xmlns:a16="http://schemas.microsoft.com/office/drawing/2014/main" id="{6C0382E7-018A-6477-F143-9B258B468AE8}"/>
                  </a:ext>
                </a:extLst>
              </p:cNvPr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6" name="Google Shape;1955;p47">
                  <a:extLst>
                    <a:ext uri="{FF2B5EF4-FFF2-40B4-BE49-F238E27FC236}">
                      <a16:creationId xmlns:a16="http://schemas.microsoft.com/office/drawing/2014/main" id="{3CFEC432-5C47-E0B4-24FC-CC780BB58E11}"/>
                    </a:ext>
                  </a:extLst>
                </p:cNvPr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956;p47">
                  <a:extLst>
                    <a:ext uri="{FF2B5EF4-FFF2-40B4-BE49-F238E27FC236}">
                      <a16:creationId xmlns:a16="http://schemas.microsoft.com/office/drawing/2014/main" id="{AA245E54-76D6-5FAD-4FB1-1B4B692B2AE1}"/>
                    </a:ext>
                  </a:extLst>
                </p:cNvPr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" name="Google Shape;1957;p47">
                <a:extLst>
                  <a:ext uri="{FF2B5EF4-FFF2-40B4-BE49-F238E27FC236}">
                    <a16:creationId xmlns:a16="http://schemas.microsoft.com/office/drawing/2014/main" id="{BDC1DC9E-D519-887F-B90A-957417B8802E}"/>
                  </a:ext>
                </a:extLst>
              </p:cNvPr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1" name="Google Shape;1958;p47">
                  <a:extLst>
                    <a:ext uri="{FF2B5EF4-FFF2-40B4-BE49-F238E27FC236}">
                      <a16:creationId xmlns:a16="http://schemas.microsoft.com/office/drawing/2014/main" id="{349DC329-0990-B830-2EFC-AB54D27D5602}"/>
                    </a:ext>
                  </a:extLst>
                </p:cNvPr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959;p47">
                  <a:extLst>
                    <a:ext uri="{FF2B5EF4-FFF2-40B4-BE49-F238E27FC236}">
                      <a16:creationId xmlns:a16="http://schemas.microsoft.com/office/drawing/2014/main" id="{C1912388-AD5B-5B31-19F4-3CBF710F4F8A}"/>
                    </a:ext>
                  </a:extLst>
                </p:cNvPr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960;p47">
                  <a:extLst>
                    <a:ext uri="{FF2B5EF4-FFF2-40B4-BE49-F238E27FC236}">
                      <a16:creationId xmlns:a16="http://schemas.microsoft.com/office/drawing/2014/main" id="{46A164B5-2DE5-8148-0C8D-D6FA82F6BAB4}"/>
                    </a:ext>
                  </a:extLst>
                </p:cNvPr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961;p47">
                  <a:extLst>
                    <a:ext uri="{FF2B5EF4-FFF2-40B4-BE49-F238E27FC236}">
                      <a16:creationId xmlns:a16="http://schemas.microsoft.com/office/drawing/2014/main" id="{917A55EB-7081-718A-1B39-EC074AC0EFA8}"/>
                    </a:ext>
                  </a:extLst>
                </p:cNvPr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962;p47">
                  <a:extLst>
                    <a:ext uri="{FF2B5EF4-FFF2-40B4-BE49-F238E27FC236}">
                      <a16:creationId xmlns:a16="http://schemas.microsoft.com/office/drawing/2014/main" id="{C08D2BF5-19B3-6318-77BD-EE93D642C37F}"/>
                    </a:ext>
                  </a:extLst>
                </p:cNvPr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2C78E25-E455-C784-F9C4-94D0D674D56D}"/>
              </a:ext>
            </a:extLst>
          </p:cNvPr>
          <p:cNvSpPr txBox="1"/>
          <p:nvPr/>
        </p:nvSpPr>
        <p:spPr>
          <a:xfrm>
            <a:off x="860110" y="3907175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hlinkClick r:id="rId2"/>
              </a:rPr>
              <a:t>cborbon@ciad.mx</a:t>
            </a:r>
            <a:endParaRPr lang="es-MX" dirty="0"/>
          </a:p>
          <a:p>
            <a:endParaRPr lang="es-MX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ADAE1AF-4F23-6C7A-F799-D87A4FAFA3EE}"/>
              </a:ext>
            </a:extLst>
          </p:cNvPr>
          <p:cNvSpPr txBox="1"/>
          <p:nvPr/>
        </p:nvSpPr>
        <p:spPr>
          <a:xfrm>
            <a:off x="854826" y="426008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jguimond421@estudiantes.ciad.mx</a:t>
            </a:r>
            <a:endParaRPr lang="es-MX" dirty="0"/>
          </a:p>
          <a:p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46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60729" y="91168"/>
            <a:ext cx="832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solidFill>
                  <a:schemeClr val="accent4"/>
                </a:solidFill>
              </a:rPr>
              <a:t>Introducción</a:t>
            </a:r>
            <a:endParaRPr sz="5200" dirty="0">
              <a:solidFill>
                <a:schemeClr val="accent4"/>
              </a:solidFill>
            </a:endParaRPr>
          </a:p>
        </p:txBody>
      </p:sp>
      <p:grpSp>
        <p:nvGrpSpPr>
          <p:cNvPr id="91" name="Google Shape;91;p16"/>
          <p:cNvGrpSpPr/>
          <p:nvPr/>
        </p:nvGrpSpPr>
        <p:grpSpPr>
          <a:xfrm>
            <a:off x="427675" y="2363506"/>
            <a:ext cx="8288553" cy="811232"/>
            <a:chOff x="427675" y="2363506"/>
            <a:chExt cx="8288553" cy="811232"/>
          </a:xfrm>
        </p:grpSpPr>
        <p:sp>
          <p:nvSpPr>
            <p:cNvPr id="92" name="Google Shape;92;p16"/>
            <p:cNvSpPr/>
            <p:nvPr/>
          </p:nvSpPr>
          <p:spPr>
            <a:xfrm>
              <a:off x="427675" y="2430759"/>
              <a:ext cx="8288553" cy="675995"/>
            </a:xfrm>
            <a:custGeom>
              <a:avLst/>
              <a:gdLst/>
              <a:ahLst/>
              <a:cxnLst/>
              <a:rect l="l" t="t" r="r" b="b"/>
              <a:pathLst>
                <a:path w="108188" h="12212" extrusionOk="0">
                  <a:moveTo>
                    <a:pt x="107422" y="9070"/>
                  </a:moveTo>
                  <a:cubicBezTo>
                    <a:pt x="105362" y="8146"/>
                    <a:pt x="103805" y="6799"/>
                    <a:pt x="102155" y="5360"/>
                  </a:cubicBezTo>
                  <a:cubicBezTo>
                    <a:pt x="99118" y="2720"/>
                    <a:pt x="95976" y="0"/>
                    <a:pt x="89705" y="0"/>
                  </a:cubicBezTo>
                  <a:cubicBezTo>
                    <a:pt x="83435" y="0"/>
                    <a:pt x="80293" y="2733"/>
                    <a:pt x="77243" y="5360"/>
                  </a:cubicBezTo>
                  <a:cubicBezTo>
                    <a:pt x="74352" y="7868"/>
                    <a:pt x="71619" y="10231"/>
                    <a:pt x="66088" y="10231"/>
                  </a:cubicBezTo>
                  <a:cubicBezTo>
                    <a:pt x="60556" y="10231"/>
                    <a:pt x="57837" y="7868"/>
                    <a:pt x="54932" y="5360"/>
                  </a:cubicBezTo>
                  <a:cubicBezTo>
                    <a:pt x="51896" y="2720"/>
                    <a:pt x="48754" y="0"/>
                    <a:pt x="42483" y="0"/>
                  </a:cubicBezTo>
                  <a:cubicBezTo>
                    <a:pt x="36212" y="0"/>
                    <a:pt x="33070" y="2720"/>
                    <a:pt x="30034" y="5360"/>
                  </a:cubicBezTo>
                  <a:cubicBezTo>
                    <a:pt x="27143" y="7868"/>
                    <a:pt x="24410" y="10231"/>
                    <a:pt x="18879" y="10231"/>
                  </a:cubicBezTo>
                  <a:cubicBezTo>
                    <a:pt x="13347" y="10231"/>
                    <a:pt x="10614" y="7868"/>
                    <a:pt x="7723" y="5360"/>
                  </a:cubicBezTo>
                  <a:cubicBezTo>
                    <a:pt x="6033" y="3895"/>
                    <a:pt x="4291" y="2390"/>
                    <a:pt x="1967" y="1347"/>
                  </a:cubicBezTo>
                  <a:cubicBezTo>
                    <a:pt x="779" y="845"/>
                    <a:pt x="0" y="2588"/>
                    <a:pt x="1149" y="3142"/>
                  </a:cubicBezTo>
                  <a:cubicBezTo>
                    <a:pt x="3208" y="4066"/>
                    <a:pt x="4766" y="5426"/>
                    <a:pt x="6416" y="6852"/>
                  </a:cubicBezTo>
                  <a:cubicBezTo>
                    <a:pt x="9466" y="9492"/>
                    <a:pt x="12608" y="12212"/>
                    <a:pt x="18879" y="12212"/>
                  </a:cubicBezTo>
                  <a:cubicBezTo>
                    <a:pt x="25149" y="12212"/>
                    <a:pt x="28278" y="9492"/>
                    <a:pt x="31328" y="6852"/>
                  </a:cubicBezTo>
                  <a:cubicBezTo>
                    <a:pt x="34219" y="4344"/>
                    <a:pt x="36952" y="1980"/>
                    <a:pt x="42483" y="1980"/>
                  </a:cubicBezTo>
                  <a:cubicBezTo>
                    <a:pt x="48015" y="1980"/>
                    <a:pt x="50747" y="4344"/>
                    <a:pt x="53639" y="6852"/>
                  </a:cubicBezTo>
                  <a:cubicBezTo>
                    <a:pt x="56675" y="9492"/>
                    <a:pt x="59817" y="12212"/>
                    <a:pt x="66088" y="12212"/>
                  </a:cubicBezTo>
                  <a:cubicBezTo>
                    <a:pt x="72358" y="12212"/>
                    <a:pt x="75500" y="9492"/>
                    <a:pt x="78550" y="6852"/>
                  </a:cubicBezTo>
                  <a:cubicBezTo>
                    <a:pt x="81441" y="4344"/>
                    <a:pt x="84174" y="1980"/>
                    <a:pt x="89705" y="1980"/>
                  </a:cubicBezTo>
                  <a:cubicBezTo>
                    <a:pt x="95237" y="1980"/>
                    <a:pt x="97970" y="4344"/>
                    <a:pt x="100861" y="6852"/>
                  </a:cubicBezTo>
                  <a:cubicBezTo>
                    <a:pt x="102551" y="8317"/>
                    <a:pt x="104293" y="9822"/>
                    <a:pt x="106617" y="10878"/>
                  </a:cubicBezTo>
                  <a:cubicBezTo>
                    <a:pt x="107118" y="11129"/>
                    <a:pt x="107726" y="10905"/>
                    <a:pt x="107950" y="10390"/>
                  </a:cubicBezTo>
                  <a:cubicBezTo>
                    <a:pt x="108188" y="9875"/>
                    <a:pt x="107950" y="9281"/>
                    <a:pt x="107422" y="907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7000">
                  <a:schemeClr val="accent2"/>
                </a:gs>
                <a:gs pos="37000">
                  <a:schemeClr val="accent3"/>
                </a:gs>
                <a:gs pos="60000">
                  <a:schemeClr val="accent4"/>
                </a:gs>
                <a:gs pos="84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" name="Google Shape;93;p16"/>
            <p:cNvGrpSpPr/>
            <p:nvPr/>
          </p:nvGrpSpPr>
          <p:grpSpPr>
            <a:xfrm>
              <a:off x="1708067" y="2929847"/>
              <a:ext cx="245610" cy="244891"/>
              <a:chOff x="1177442" y="2884512"/>
              <a:chExt cx="245610" cy="244891"/>
            </a:xfrm>
          </p:grpSpPr>
          <p:sp>
            <p:nvSpPr>
              <p:cNvPr id="94" name="Google Shape;94;p16"/>
              <p:cNvSpPr/>
              <p:nvPr/>
            </p:nvSpPr>
            <p:spPr>
              <a:xfrm>
                <a:off x="1177442" y="2884512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47" y="4423"/>
                      <a:pt x="4437" y="3433"/>
                      <a:pt x="4437" y="2206"/>
                    </a:cubicBezTo>
                    <a:cubicBezTo>
                      <a:pt x="4437" y="991"/>
                      <a:pt x="3447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1234458" y="2940809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9"/>
                    </a:moveTo>
                    <a:cubicBezTo>
                      <a:pt x="2377" y="1849"/>
                      <a:pt x="1849" y="2377"/>
                      <a:pt x="1189" y="2377"/>
                    </a:cubicBezTo>
                    <a:cubicBezTo>
                      <a:pt x="529" y="2377"/>
                      <a:pt x="1" y="1849"/>
                      <a:pt x="1" y="1189"/>
                    </a:cubicBezTo>
                    <a:cubicBezTo>
                      <a:pt x="1" y="529"/>
                      <a:pt x="529" y="0"/>
                      <a:pt x="1189" y="0"/>
                    </a:cubicBezTo>
                    <a:cubicBezTo>
                      <a:pt x="1849" y="0"/>
                      <a:pt x="2377" y="529"/>
                      <a:pt x="2377" y="118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16"/>
            <p:cNvGrpSpPr/>
            <p:nvPr/>
          </p:nvGrpSpPr>
          <p:grpSpPr>
            <a:xfrm>
              <a:off x="3551407" y="2363506"/>
              <a:ext cx="245610" cy="244891"/>
              <a:chOff x="3804994" y="2454571"/>
              <a:chExt cx="245610" cy="244891"/>
            </a:xfrm>
          </p:grpSpPr>
          <p:sp>
            <p:nvSpPr>
              <p:cNvPr id="97" name="Google Shape;97;p16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16"/>
            <p:cNvGrpSpPr/>
            <p:nvPr/>
          </p:nvGrpSpPr>
          <p:grpSpPr>
            <a:xfrm>
              <a:off x="5394746" y="2929847"/>
              <a:ext cx="244891" cy="244891"/>
              <a:chOff x="5112380" y="3020912"/>
              <a:chExt cx="244891" cy="244891"/>
            </a:xfrm>
          </p:grpSpPr>
          <p:sp>
            <p:nvSpPr>
              <p:cNvPr id="100" name="Google Shape;100;p16"/>
              <p:cNvSpPr/>
              <p:nvPr/>
            </p:nvSpPr>
            <p:spPr>
              <a:xfrm>
                <a:off x="5112380" y="3020912"/>
                <a:ext cx="244891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4424" extrusionOk="0">
                    <a:moveTo>
                      <a:pt x="2218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8" y="4423"/>
                    </a:cubicBezTo>
                    <a:cubicBezTo>
                      <a:pt x="3433" y="4423"/>
                      <a:pt x="4423" y="3433"/>
                      <a:pt x="4423" y="2206"/>
                    </a:cubicBezTo>
                    <a:cubicBezTo>
                      <a:pt x="4423" y="991"/>
                      <a:pt x="3433" y="1"/>
                      <a:pt x="2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5169396" y="3077209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9"/>
                    </a:moveTo>
                    <a:cubicBezTo>
                      <a:pt x="2363" y="1849"/>
                      <a:pt x="1835" y="2377"/>
                      <a:pt x="1188" y="2377"/>
                    </a:cubicBezTo>
                    <a:cubicBezTo>
                      <a:pt x="528" y="2377"/>
                      <a:pt x="0" y="1849"/>
                      <a:pt x="0" y="1189"/>
                    </a:cubicBezTo>
                    <a:cubicBezTo>
                      <a:pt x="0" y="529"/>
                      <a:pt x="528" y="0"/>
                      <a:pt x="1188" y="0"/>
                    </a:cubicBezTo>
                    <a:cubicBezTo>
                      <a:pt x="1835" y="0"/>
                      <a:pt x="2363" y="529"/>
                      <a:pt x="2363" y="118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6"/>
            <p:cNvGrpSpPr/>
            <p:nvPr/>
          </p:nvGrpSpPr>
          <p:grpSpPr>
            <a:xfrm>
              <a:off x="7237366" y="2363506"/>
              <a:ext cx="244835" cy="244891"/>
              <a:chOff x="7723466" y="2521821"/>
              <a:chExt cx="244835" cy="244891"/>
            </a:xfrm>
          </p:grpSpPr>
          <p:sp>
            <p:nvSpPr>
              <p:cNvPr id="103" name="Google Shape;103;p16"/>
              <p:cNvSpPr/>
              <p:nvPr/>
            </p:nvSpPr>
            <p:spPr>
              <a:xfrm>
                <a:off x="7723466" y="2521821"/>
                <a:ext cx="244835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4424" extrusionOk="0">
                    <a:moveTo>
                      <a:pt x="2205" y="1"/>
                    </a:moveTo>
                    <a:cubicBezTo>
                      <a:pt x="990" y="1"/>
                      <a:pt x="0" y="991"/>
                      <a:pt x="0" y="2205"/>
                    </a:cubicBezTo>
                    <a:cubicBezTo>
                      <a:pt x="0" y="3433"/>
                      <a:pt x="990" y="4423"/>
                      <a:pt x="2205" y="4423"/>
                    </a:cubicBezTo>
                    <a:cubicBezTo>
                      <a:pt x="3433" y="4423"/>
                      <a:pt x="4423" y="3433"/>
                      <a:pt x="4423" y="2205"/>
                    </a:cubicBezTo>
                    <a:cubicBezTo>
                      <a:pt x="4423" y="991"/>
                      <a:pt x="3433" y="1"/>
                      <a:pt x="22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7780482" y="2578118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8"/>
                    </a:moveTo>
                    <a:cubicBezTo>
                      <a:pt x="2363" y="1848"/>
                      <a:pt x="1835" y="2376"/>
                      <a:pt x="1175" y="2376"/>
                    </a:cubicBezTo>
                    <a:cubicBezTo>
                      <a:pt x="528" y="2376"/>
                      <a:pt x="0" y="1848"/>
                      <a:pt x="0" y="1188"/>
                    </a:cubicBezTo>
                    <a:cubicBezTo>
                      <a:pt x="0" y="528"/>
                      <a:pt x="528" y="0"/>
                      <a:pt x="1175" y="0"/>
                    </a:cubicBezTo>
                    <a:cubicBezTo>
                      <a:pt x="1835" y="0"/>
                      <a:pt x="2363" y="528"/>
                      <a:pt x="2363" y="118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A853E68-BD47-1E15-B83D-F5C9054B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5" y="3468565"/>
            <a:ext cx="4135743" cy="16288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6BB733-4C46-7127-0E08-12FBFAAE5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65" y="2984362"/>
            <a:ext cx="1949534" cy="1992931"/>
          </a:xfrm>
          <a:prstGeom prst="rect">
            <a:avLst/>
          </a:prstGeom>
        </p:spPr>
      </p:pic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07E48F7D-9D0D-25D3-B5A3-C82754ADEDE7}"/>
              </a:ext>
            </a:extLst>
          </p:cNvPr>
          <p:cNvSpPr/>
          <p:nvPr/>
        </p:nvSpPr>
        <p:spPr>
          <a:xfrm>
            <a:off x="519066" y="1154093"/>
            <a:ext cx="4052884" cy="98283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</a:pPr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Actualmente México vive una crisis en el sector salud debido a la proliferación de enfermedades no trasmisibles.</a:t>
            </a:r>
          </a:p>
        </p:txBody>
      </p:sp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F5707A5C-351D-4B46-2F07-460085695BB6}"/>
              </a:ext>
            </a:extLst>
          </p:cNvPr>
          <p:cNvSpPr/>
          <p:nvPr/>
        </p:nvSpPr>
        <p:spPr>
          <a:xfrm>
            <a:off x="4945476" y="1131123"/>
            <a:ext cx="4052884" cy="98283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</a:pPr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Gobierno Mexicano ha implementado un sistema de etiquetado destinado a redirigir la selección de compra de ciertos alimentos hacia opciones saludables.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D2CAB-EC2A-FB06-D673-EB7FF5017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411" y="457200"/>
            <a:ext cx="7349705" cy="2114550"/>
          </a:xfrm>
        </p:spPr>
        <p:txBody>
          <a:bodyPr/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¿Cuál es la efectividad de las políticas de etiquetado frontal?</a:t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285815E-2844-3302-0671-FA73A956EF20}"/>
              </a:ext>
            </a:extLst>
          </p:cNvPr>
          <p:cNvSpPr/>
          <p:nvPr/>
        </p:nvSpPr>
        <p:spPr>
          <a:xfrm>
            <a:off x="487650" y="2544896"/>
            <a:ext cx="3855905" cy="1019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verificar la efectividad del nuevo etiquetado, se requiere de una metodología específica que mida el efecto de la política de forma indirecta.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F77887-DE3B-A0DD-3B02-05B20DC0502A}"/>
              </a:ext>
            </a:extLst>
          </p:cNvPr>
          <p:cNvSpPr txBox="1"/>
          <p:nvPr/>
        </p:nvSpPr>
        <p:spPr>
          <a:xfrm>
            <a:off x="2286000" y="220310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.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AADA8FDD-AD13-8869-0375-448647F65AB9}"/>
              </a:ext>
            </a:extLst>
          </p:cNvPr>
          <p:cNvSpPr/>
          <p:nvPr/>
        </p:nvSpPr>
        <p:spPr>
          <a:xfrm>
            <a:off x="5255046" y="2544896"/>
            <a:ext cx="3525399" cy="116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método de diferencias en diferencias es un método estadístico que nos permite medir el efecto mediante una metodología </a:t>
            </a:r>
            <a:r>
              <a:rPr lang="es-MX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cuasi-experimental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8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17B8B-37AD-5EDA-508A-6D506805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900" y="879404"/>
            <a:ext cx="4615500" cy="817095"/>
          </a:xfrm>
        </p:spPr>
        <p:txBody>
          <a:bodyPr/>
          <a:lstStyle/>
          <a:p>
            <a:r>
              <a:rPr lang="es-MX" dirty="0"/>
              <a:t>Supuestos…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70EA926C-3E2E-56F0-E984-3D5B99EA0F88}"/>
              </a:ext>
            </a:extLst>
          </p:cNvPr>
          <p:cNvSpPr/>
          <p:nvPr/>
        </p:nvSpPr>
        <p:spPr>
          <a:xfrm>
            <a:off x="414900" y="1899914"/>
            <a:ext cx="3077447" cy="20730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parte de la idea de que las zonas rurales tienen menor exposición a la política de etiquetado frontal que las zonas urbanas.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1665;p41">
            <a:extLst>
              <a:ext uri="{FF2B5EF4-FFF2-40B4-BE49-F238E27FC236}">
                <a16:creationId xmlns:a16="http://schemas.microsoft.com/office/drawing/2014/main" id="{B0FACBAB-F580-7C67-415C-814B2D9390E6}"/>
              </a:ext>
            </a:extLst>
          </p:cNvPr>
          <p:cNvGrpSpPr/>
          <p:nvPr/>
        </p:nvGrpSpPr>
        <p:grpSpPr>
          <a:xfrm>
            <a:off x="4382602" y="1058254"/>
            <a:ext cx="4609737" cy="3309021"/>
            <a:chOff x="2234313" y="1388760"/>
            <a:chExt cx="4609737" cy="3309021"/>
          </a:xfrm>
        </p:grpSpPr>
        <p:cxnSp>
          <p:nvCxnSpPr>
            <p:cNvPr id="8" name="Google Shape;1666;p41">
              <a:extLst>
                <a:ext uri="{FF2B5EF4-FFF2-40B4-BE49-F238E27FC236}">
                  <a16:creationId xmlns:a16="http://schemas.microsoft.com/office/drawing/2014/main" id="{C9805109-7182-834A-EB93-9894244B3C0A}"/>
                </a:ext>
              </a:extLst>
            </p:cNvPr>
            <p:cNvCxnSpPr/>
            <p:nvPr/>
          </p:nvCxnSpPr>
          <p:spPr>
            <a:xfrm>
              <a:off x="2455074" y="1995632"/>
              <a:ext cx="2108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668;p41">
              <a:extLst>
                <a:ext uri="{FF2B5EF4-FFF2-40B4-BE49-F238E27FC236}">
                  <a16:creationId xmlns:a16="http://schemas.microsoft.com/office/drawing/2014/main" id="{43690788-6F97-2FB8-95CD-4764A29CA5DB}"/>
                </a:ext>
              </a:extLst>
            </p:cNvPr>
            <p:cNvCxnSpPr/>
            <p:nvPr/>
          </p:nvCxnSpPr>
          <p:spPr>
            <a:xfrm>
              <a:off x="4566649" y="4092993"/>
              <a:ext cx="21210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" name="Google Shape;1669;p41">
              <a:extLst>
                <a:ext uri="{FF2B5EF4-FFF2-40B4-BE49-F238E27FC236}">
                  <a16:creationId xmlns:a16="http://schemas.microsoft.com/office/drawing/2014/main" id="{F9313197-30CE-46A1-1F14-82F54A5D9763}"/>
                </a:ext>
              </a:extLst>
            </p:cNvPr>
            <p:cNvSpPr/>
            <p:nvPr/>
          </p:nvSpPr>
          <p:spPr>
            <a:xfrm>
              <a:off x="4465862" y="2439579"/>
              <a:ext cx="1207572" cy="1207750"/>
            </a:xfrm>
            <a:custGeom>
              <a:avLst/>
              <a:gdLst/>
              <a:ahLst/>
              <a:cxnLst/>
              <a:rect l="l" t="t" r="r" b="b"/>
              <a:pathLst>
                <a:path w="9649" h="9651" extrusionOk="0">
                  <a:moveTo>
                    <a:pt x="4922" y="1"/>
                  </a:moveTo>
                  <a:cubicBezTo>
                    <a:pt x="4890" y="1"/>
                    <a:pt x="4858" y="2"/>
                    <a:pt x="4826" y="2"/>
                  </a:cubicBezTo>
                  <a:lnTo>
                    <a:pt x="4826" y="1251"/>
                  </a:lnTo>
                  <a:cubicBezTo>
                    <a:pt x="4858" y="1251"/>
                    <a:pt x="4890" y="1251"/>
                    <a:pt x="4922" y="1253"/>
                  </a:cubicBezTo>
                  <a:lnTo>
                    <a:pt x="4925" y="1253"/>
                  </a:lnTo>
                  <a:cubicBezTo>
                    <a:pt x="6858" y="1309"/>
                    <a:pt x="8395" y="2891"/>
                    <a:pt x="8395" y="4825"/>
                  </a:cubicBezTo>
                  <a:cubicBezTo>
                    <a:pt x="8395" y="4845"/>
                    <a:pt x="8393" y="4864"/>
                    <a:pt x="8393" y="4883"/>
                  </a:cubicBezTo>
                  <a:cubicBezTo>
                    <a:pt x="8361" y="6814"/>
                    <a:pt x="6800" y="8371"/>
                    <a:pt x="4869" y="8396"/>
                  </a:cubicBezTo>
                  <a:cubicBezTo>
                    <a:pt x="4853" y="8397"/>
                    <a:pt x="4837" y="8397"/>
                    <a:pt x="4820" y="8397"/>
                  </a:cubicBezTo>
                  <a:cubicBezTo>
                    <a:pt x="2911" y="8397"/>
                    <a:pt x="1336" y="6893"/>
                    <a:pt x="1253" y="4979"/>
                  </a:cubicBezTo>
                  <a:lnTo>
                    <a:pt x="1253" y="4971"/>
                  </a:lnTo>
                  <a:cubicBezTo>
                    <a:pt x="1251" y="4942"/>
                    <a:pt x="1251" y="4912"/>
                    <a:pt x="1251" y="4883"/>
                  </a:cubicBezTo>
                  <a:lnTo>
                    <a:pt x="2" y="4883"/>
                  </a:lnTo>
                  <a:cubicBezTo>
                    <a:pt x="2" y="4913"/>
                    <a:pt x="2" y="4944"/>
                    <a:pt x="1" y="4976"/>
                  </a:cubicBezTo>
                  <a:lnTo>
                    <a:pt x="1" y="4979"/>
                  </a:lnTo>
                  <a:cubicBezTo>
                    <a:pt x="23" y="5762"/>
                    <a:pt x="238" y="6528"/>
                    <a:pt x="627" y="7208"/>
                  </a:cubicBezTo>
                  <a:cubicBezTo>
                    <a:pt x="1484" y="8717"/>
                    <a:pt x="3085" y="9650"/>
                    <a:pt x="4822" y="9650"/>
                  </a:cubicBezTo>
                  <a:cubicBezTo>
                    <a:pt x="7468" y="9650"/>
                    <a:pt x="9614" y="7520"/>
                    <a:pt x="9646" y="4883"/>
                  </a:cubicBezTo>
                  <a:cubicBezTo>
                    <a:pt x="9646" y="4864"/>
                    <a:pt x="9647" y="4845"/>
                    <a:pt x="9647" y="4825"/>
                  </a:cubicBezTo>
                  <a:cubicBezTo>
                    <a:pt x="9649" y="3088"/>
                    <a:pt x="8714" y="1483"/>
                    <a:pt x="7200" y="628"/>
                  </a:cubicBezTo>
                  <a:cubicBezTo>
                    <a:pt x="6746" y="369"/>
                    <a:pt x="6251" y="186"/>
                    <a:pt x="5737" y="87"/>
                  </a:cubicBezTo>
                  <a:cubicBezTo>
                    <a:pt x="5468" y="36"/>
                    <a:pt x="5195" y="7"/>
                    <a:pt x="4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71;p41">
              <a:extLst>
                <a:ext uri="{FF2B5EF4-FFF2-40B4-BE49-F238E27FC236}">
                  <a16:creationId xmlns:a16="http://schemas.microsoft.com/office/drawing/2014/main" id="{62D763CE-3A16-48D1-3B3D-C1CEE7139B7B}"/>
                </a:ext>
              </a:extLst>
            </p:cNvPr>
            <p:cNvSpPr/>
            <p:nvPr/>
          </p:nvSpPr>
          <p:spPr>
            <a:xfrm>
              <a:off x="3415353" y="2439329"/>
              <a:ext cx="1207197" cy="1207500"/>
            </a:xfrm>
            <a:custGeom>
              <a:avLst/>
              <a:gdLst/>
              <a:ahLst/>
              <a:cxnLst/>
              <a:rect l="l" t="t" r="r" b="b"/>
              <a:pathLst>
                <a:path w="9646" h="9649" extrusionOk="0">
                  <a:moveTo>
                    <a:pt x="4824" y="1"/>
                  </a:moveTo>
                  <a:cubicBezTo>
                    <a:pt x="2159" y="1"/>
                    <a:pt x="1" y="2161"/>
                    <a:pt x="1" y="4826"/>
                  </a:cubicBezTo>
                  <a:lnTo>
                    <a:pt x="1" y="4883"/>
                  </a:lnTo>
                  <a:cubicBezTo>
                    <a:pt x="31" y="7486"/>
                    <a:pt x="2121" y="9594"/>
                    <a:pt x="4724" y="9647"/>
                  </a:cubicBezTo>
                  <a:cubicBezTo>
                    <a:pt x="4756" y="9647"/>
                    <a:pt x="4790" y="9649"/>
                    <a:pt x="4824" y="9649"/>
                  </a:cubicBezTo>
                  <a:lnTo>
                    <a:pt x="4829" y="9649"/>
                  </a:lnTo>
                  <a:cubicBezTo>
                    <a:pt x="4861" y="9649"/>
                    <a:pt x="4893" y="9649"/>
                    <a:pt x="4925" y="9647"/>
                  </a:cubicBezTo>
                  <a:cubicBezTo>
                    <a:pt x="5725" y="9633"/>
                    <a:pt x="6508" y="9417"/>
                    <a:pt x="7205" y="9021"/>
                  </a:cubicBezTo>
                  <a:cubicBezTo>
                    <a:pt x="6508" y="8626"/>
                    <a:pt x="5725" y="8411"/>
                    <a:pt x="4925" y="8395"/>
                  </a:cubicBezTo>
                  <a:cubicBezTo>
                    <a:pt x="4893" y="8397"/>
                    <a:pt x="4861" y="8397"/>
                    <a:pt x="4829" y="8397"/>
                  </a:cubicBezTo>
                  <a:lnTo>
                    <a:pt x="4824" y="8397"/>
                  </a:lnTo>
                  <a:cubicBezTo>
                    <a:pt x="4790" y="8397"/>
                    <a:pt x="4756" y="8397"/>
                    <a:pt x="4724" y="8395"/>
                  </a:cubicBezTo>
                  <a:cubicBezTo>
                    <a:pt x="2817" y="8344"/>
                    <a:pt x="1283" y="6795"/>
                    <a:pt x="1253" y="4883"/>
                  </a:cubicBezTo>
                  <a:cubicBezTo>
                    <a:pt x="1253" y="4863"/>
                    <a:pt x="1251" y="4843"/>
                    <a:pt x="1251" y="4824"/>
                  </a:cubicBezTo>
                  <a:cubicBezTo>
                    <a:pt x="1251" y="2851"/>
                    <a:pt x="2851" y="1252"/>
                    <a:pt x="4824" y="1252"/>
                  </a:cubicBezTo>
                  <a:cubicBezTo>
                    <a:pt x="6745" y="1252"/>
                    <a:pt x="8313" y="2768"/>
                    <a:pt x="8393" y="4670"/>
                  </a:cubicBezTo>
                  <a:lnTo>
                    <a:pt x="8393" y="4674"/>
                  </a:lnTo>
                  <a:cubicBezTo>
                    <a:pt x="8396" y="4723"/>
                    <a:pt x="8396" y="4774"/>
                    <a:pt x="8396" y="4824"/>
                  </a:cubicBezTo>
                  <a:cubicBezTo>
                    <a:pt x="8396" y="4845"/>
                    <a:pt x="8396" y="4863"/>
                    <a:pt x="8396" y="4883"/>
                  </a:cubicBezTo>
                  <a:lnTo>
                    <a:pt x="9644" y="4883"/>
                  </a:lnTo>
                  <a:cubicBezTo>
                    <a:pt x="9644" y="4863"/>
                    <a:pt x="9642" y="4843"/>
                    <a:pt x="9642" y="4824"/>
                  </a:cubicBezTo>
                  <a:cubicBezTo>
                    <a:pt x="9644" y="4778"/>
                    <a:pt x="9644" y="4728"/>
                    <a:pt x="9645" y="4680"/>
                  </a:cubicBezTo>
                  <a:lnTo>
                    <a:pt x="9645" y="4672"/>
                  </a:lnTo>
                  <a:cubicBezTo>
                    <a:pt x="9623" y="3889"/>
                    <a:pt x="9407" y="3124"/>
                    <a:pt x="9019" y="2443"/>
                  </a:cubicBezTo>
                  <a:cubicBezTo>
                    <a:pt x="8163" y="933"/>
                    <a:pt x="6560" y="1"/>
                    <a:pt x="4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673;p41">
              <a:extLst>
                <a:ext uri="{FF2B5EF4-FFF2-40B4-BE49-F238E27FC236}">
                  <a16:creationId xmlns:a16="http://schemas.microsoft.com/office/drawing/2014/main" id="{2F26E9A6-D69C-912A-B9BE-FE966B94E191}"/>
                </a:ext>
              </a:extLst>
            </p:cNvPr>
            <p:cNvGrpSpPr/>
            <p:nvPr/>
          </p:nvGrpSpPr>
          <p:grpSpPr>
            <a:xfrm>
              <a:off x="4465093" y="1388760"/>
              <a:ext cx="2378957" cy="1207490"/>
              <a:chOff x="5938485" y="2824811"/>
              <a:chExt cx="797237" cy="404655"/>
            </a:xfrm>
          </p:grpSpPr>
          <p:sp>
            <p:nvSpPr>
              <p:cNvPr id="20" name="Google Shape;1674;p41">
                <a:extLst>
                  <a:ext uri="{FF2B5EF4-FFF2-40B4-BE49-F238E27FC236}">
                    <a16:creationId xmlns:a16="http://schemas.microsoft.com/office/drawing/2014/main" id="{166EEBB5-3C29-2389-7313-570CBF4320AA}"/>
                  </a:ext>
                </a:extLst>
              </p:cNvPr>
              <p:cNvSpPr/>
              <p:nvPr/>
            </p:nvSpPr>
            <p:spPr>
              <a:xfrm>
                <a:off x="6137952" y="2824811"/>
                <a:ext cx="597771" cy="301698"/>
              </a:xfrm>
              <a:custGeom>
                <a:avLst/>
                <a:gdLst/>
                <a:ahLst/>
                <a:cxnLst/>
                <a:rect l="l" t="t" r="r" b="b"/>
                <a:pathLst>
                  <a:path w="14253" h="7194" extrusionOk="0">
                    <a:moveTo>
                      <a:pt x="1" y="1"/>
                    </a:moveTo>
                    <a:lnTo>
                      <a:pt x="1" y="1255"/>
                    </a:lnTo>
                    <a:cubicBezTo>
                      <a:pt x="1972" y="1256"/>
                      <a:pt x="3570" y="2856"/>
                      <a:pt x="3570" y="4826"/>
                    </a:cubicBezTo>
                    <a:lnTo>
                      <a:pt x="3570" y="4827"/>
                    </a:lnTo>
                    <a:cubicBezTo>
                      <a:pt x="3570" y="4994"/>
                      <a:pt x="3578" y="5160"/>
                      <a:pt x="3594" y="5322"/>
                    </a:cubicBezTo>
                    <a:cubicBezTo>
                      <a:pt x="3703" y="6385"/>
                      <a:pt x="4598" y="7194"/>
                      <a:pt x="5668" y="7194"/>
                    </a:cubicBezTo>
                    <a:lnTo>
                      <a:pt x="14253" y="7194"/>
                    </a:lnTo>
                    <a:lnTo>
                      <a:pt x="14253" y="6015"/>
                    </a:lnTo>
                    <a:lnTo>
                      <a:pt x="5982" y="6017"/>
                    </a:lnTo>
                    <a:cubicBezTo>
                      <a:pt x="5333" y="6017"/>
                      <a:pt x="4819" y="5485"/>
                      <a:pt x="4821" y="4838"/>
                    </a:cubicBezTo>
                    <a:lnTo>
                      <a:pt x="4821" y="4826"/>
                    </a:lnTo>
                    <a:cubicBezTo>
                      <a:pt x="4821" y="2163"/>
                      <a:pt x="2662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75;p41">
                <a:extLst>
                  <a:ext uri="{FF2B5EF4-FFF2-40B4-BE49-F238E27FC236}">
                    <a16:creationId xmlns:a16="http://schemas.microsoft.com/office/drawing/2014/main" id="{2FE6F6BB-F46A-9D82-1341-775DFCEB289C}"/>
                  </a:ext>
                </a:extLst>
              </p:cNvPr>
              <p:cNvSpPr/>
              <p:nvPr/>
            </p:nvSpPr>
            <p:spPr>
              <a:xfrm>
                <a:off x="5938485" y="2824811"/>
                <a:ext cx="202151" cy="40465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9649" extrusionOk="0">
                    <a:moveTo>
                      <a:pt x="4819" y="1"/>
                    </a:moveTo>
                    <a:cubicBezTo>
                      <a:pt x="2161" y="4"/>
                      <a:pt x="1" y="2167"/>
                      <a:pt x="1" y="4827"/>
                    </a:cubicBezTo>
                    <a:cubicBezTo>
                      <a:pt x="1" y="6565"/>
                      <a:pt x="934" y="8168"/>
                      <a:pt x="2446" y="9023"/>
                    </a:cubicBezTo>
                    <a:cubicBezTo>
                      <a:pt x="3141" y="9418"/>
                      <a:pt x="3924" y="9634"/>
                      <a:pt x="4725" y="9649"/>
                    </a:cubicBezTo>
                    <a:cubicBezTo>
                      <a:pt x="4757" y="9649"/>
                      <a:pt x="4789" y="9647"/>
                      <a:pt x="4819" y="9647"/>
                    </a:cubicBezTo>
                    <a:lnTo>
                      <a:pt x="4819" y="8398"/>
                    </a:lnTo>
                    <a:cubicBezTo>
                      <a:pt x="4787" y="8398"/>
                      <a:pt x="4757" y="8398"/>
                      <a:pt x="4725" y="8397"/>
                    </a:cubicBezTo>
                    <a:lnTo>
                      <a:pt x="4723" y="8397"/>
                    </a:lnTo>
                    <a:cubicBezTo>
                      <a:pt x="2742" y="8342"/>
                      <a:pt x="1165" y="6672"/>
                      <a:pt x="1256" y="4657"/>
                    </a:cubicBezTo>
                    <a:cubicBezTo>
                      <a:pt x="1340" y="2818"/>
                      <a:pt x="2843" y="1327"/>
                      <a:pt x="4685" y="1255"/>
                    </a:cubicBezTo>
                    <a:cubicBezTo>
                      <a:pt x="4730" y="1253"/>
                      <a:pt x="4774" y="1253"/>
                      <a:pt x="4819" y="1253"/>
                    </a:cubicBezTo>
                    <a:lnTo>
                      <a:pt x="48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676;p41">
              <a:extLst>
                <a:ext uri="{FF2B5EF4-FFF2-40B4-BE49-F238E27FC236}">
                  <a16:creationId xmlns:a16="http://schemas.microsoft.com/office/drawing/2014/main" id="{ACE57ED1-0511-80A6-9F30-3EF9950CBC75}"/>
                </a:ext>
              </a:extLst>
            </p:cNvPr>
            <p:cNvSpPr/>
            <p:nvPr/>
          </p:nvSpPr>
          <p:spPr>
            <a:xfrm>
              <a:off x="4790126" y="1710745"/>
              <a:ext cx="572937" cy="572902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2"/>
                    <a:pt x="1026" y="4577"/>
                    <a:pt x="2289" y="4577"/>
                  </a:cubicBezTo>
                  <a:cubicBezTo>
                    <a:pt x="3552" y="4577"/>
                    <a:pt x="4577" y="3552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77;p41">
              <a:extLst>
                <a:ext uri="{FF2B5EF4-FFF2-40B4-BE49-F238E27FC236}">
                  <a16:creationId xmlns:a16="http://schemas.microsoft.com/office/drawing/2014/main" id="{773711E2-5D59-E0FB-2D63-62569DDB5DF4}"/>
                </a:ext>
              </a:extLst>
            </p:cNvPr>
            <p:cNvSpPr/>
            <p:nvPr/>
          </p:nvSpPr>
          <p:spPr>
            <a:xfrm>
              <a:off x="3736989" y="3807645"/>
              <a:ext cx="572937" cy="572902"/>
            </a:xfrm>
            <a:custGeom>
              <a:avLst/>
              <a:gdLst/>
              <a:ahLst/>
              <a:cxnLst/>
              <a:rect l="l" t="t" r="r" b="b"/>
              <a:pathLst>
                <a:path w="4578" h="4578" extrusionOk="0">
                  <a:moveTo>
                    <a:pt x="2289" y="1"/>
                  </a:moveTo>
                  <a:cubicBezTo>
                    <a:pt x="1026" y="1"/>
                    <a:pt x="1" y="1024"/>
                    <a:pt x="1" y="2289"/>
                  </a:cubicBezTo>
                  <a:cubicBezTo>
                    <a:pt x="1" y="3553"/>
                    <a:pt x="1026" y="4577"/>
                    <a:pt x="2289" y="4577"/>
                  </a:cubicBezTo>
                  <a:cubicBezTo>
                    <a:pt x="3552" y="4577"/>
                    <a:pt x="4577" y="3553"/>
                    <a:pt x="4577" y="2289"/>
                  </a:cubicBezTo>
                  <a:cubicBezTo>
                    <a:pt x="4577" y="1024"/>
                    <a:pt x="3552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78;p41">
              <a:extLst>
                <a:ext uri="{FF2B5EF4-FFF2-40B4-BE49-F238E27FC236}">
                  <a16:creationId xmlns:a16="http://schemas.microsoft.com/office/drawing/2014/main" id="{A8DFDE71-E263-EC31-DAA7-CA60873DEE67}"/>
                </a:ext>
              </a:extLst>
            </p:cNvPr>
            <p:cNvSpPr/>
            <p:nvPr/>
          </p:nvSpPr>
          <p:spPr>
            <a:xfrm>
              <a:off x="2234313" y="3490031"/>
              <a:ext cx="2388863" cy="1207750"/>
            </a:xfrm>
            <a:custGeom>
              <a:avLst/>
              <a:gdLst/>
              <a:ahLst/>
              <a:cxnLst/>
              <a:rect l="l" t="t" r="r" b="b"/>
              <a:pathLst>
                <a:path w="19088" h="9651" extrusionOk="0">
                  <a:moveTo>
                    <a:pt x="14266" y="1"/>
                  </a:moveTo>
                  <a:lnTo>
                    <a:pt x="14266" y="1253"/>
                  </a:lnTo>
                  <a:cubicBezTo>
                    <a:pt x="14298" y="1253"/>
                    <a:pt x="14330" y="1253"/>
                    <a:pt x="14362" y="1255"/>
                  </a:cubicBezTo>
                  <a:cubicBezTo>
                    <a:pt x="16314" y="1309"/>
                    <a:pt x="17861" y="2922"/>
                    <a:pt x="17833" y="4874"/>
                  </a:cubicBezTo>
                  <a:cubicBezTo>
                    <a:pt x="17808" y="6827"/>
                    <a:pt x="16218" y="8396"/>
                    <a:pt x="14266" y="8398"/>
                  </a:cubicBezTo>
                  <a:lnTo>
                    <a:pt x="14261" y="8398"/>
                  </a:lnTo>
                  <a:cubicBezTo>
                    <a:pt x="12331" y="8398"/>
                    <a:pt x="10757" y="6867"/>
                    <a:pt x="10691" y="4952"/>
                  </a:cubicBezTo>
                  <a:lnTo>
                    <a:pt x="10691" y="4950"/>
                  </a:lnTo>
                  <a:cubicBezTo>
                    <a:pt x="10688" y="4909"/>
                    <a:pt x="10688" y="4867"/>
                    <a:pt x="10688" y="4825"/>
                  </a:cubicBezTo>
                  <a:cubicBezTo>
                    <a:pt x="10688" y="4784"/>
                    <a:pt x="10688" y="4744"/>
                    <a:pt x="10691" y="4704"/>
                  </a:cubicBezTo>
                  <a:lnTo>
                    <a:pt x="10691" y="4680"/>
                  </a:lnTo>
                  <a:cubicBezTo>
                    <a:pt x="10653" y="3432"/>
                    <a:pt x="9614" y="2446"/>
                    <a:pt x="8364" y="2446"/>
                  </a:cubicBezTo>
                  <a:cubicBezTo>
                    <a:pt x="8363" y="2446"/>
                    <a:pt x="8362" y="2446"/>
                    <a:pt x="8361" y="2446"/>
                  </a:cubicBezTo>
                  <a:cubicBezTo>
                    <a:pt x="6936" y="2446"/>
                    <a:pt x="2798" y="2449"/>
                    <a:pt x="1" y="2449"/>
                  </a:cubicBezTo>
                  <a:lnTo>
                    <a:pt x="1" y="3626"/>
                  </a:lnTo>
                  <a:lnTo>
                    <a:pt x="8387" y="3626"/>
                  </a:lnTo>
                  <a:cubicBezTo>
                    <a:pt x="8978" y="3626"/>
                    <a:pt x="9452" y="4113"/>
                    <a:pt x="9438" y="4704"/>
                  </a:cubicBezTo>
                  <a:lnTo>
                    <a:pt x="9438" y="4715"/>
                  </a:lnTo>
                  <a:cubicBezTo>
                    <a:pt x="9438" y="4752"/>
                    <a:pt x="9438" y="4789"/>
                    <a:pt x="9438" y="4825"/>
                  </a:cubicBezTo>
                  <a:cubicBezTo>
                    <a:pt x="9438" y="4862"/>
                    <a:pt x="9438" y="4901"/>
                    <a:pt x="9438" y="4939"/>
                  </a:cubicBezTo>
                  <a:cubicBezTo>
                    <a:pt x="9498" y="7558"/>
                    <a:pt x="11639" y="9650"/>
                    <a:pt x="14259" y="9650"/>
                  </a:cubicBezTo>
                  <a:cubicBezTo>
                    <a:pt x="14260" y="9650"/>
                    <a:pt x="14261" y="9650"/>
                    <a:pt x="14262" y="9650"/>
                  </a:cubicBezTo>
                  <a:lnTo>
                    <a:pt x="14267" y="9650"/>
                  </a:lnTo>
                  <a:cubicBezTo>
                    <a:pt x="16929" y="9647"/>
                    <a:pt x="19087" y="7488"/>
                    <a:pt x="19087" y="4825"/>
                  </a:cubicBezTo>
                  <a:cubicBezTo>
                    <a:pt x="19087" y="3088"/>
                    <a:pt x="18154" y="1484"/>
                    <a:pt x="16640" y="628"/>
                  </a:cubicBezTo>
                  <a:cubicBezTo>
                    <a:pt x="15945" y="233"/>
                    <a:pt x="15162" y="17"/>
                    <a:pt x="14362" y="2"/>
                  </a:cubicBezTo>
                  <a:cubicBezTo>
                    <a:pt x="14330" y="2"/>
                    <a:pt x="14298" y="1"/>
                    <a:pt x="14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681;p41">
            <a:extLst>
              <a:ext uri="{FF2B5EF4-FFF2-40B4-BE49-F238E27FC236}">
                <a16:creationId xmlns:a16="http://schemas.microsoft.com/office/drawing/2014/main" id="{2419CCC8-BE37-5502-3E16-0D18E07C0BB4}"/>
              </a:ext>
            </a:extLst>
          </p:cNvPr>
          <p:cNvSpPr/>
          <p:nvPr/>
        </p:nvSpPr>
        <p:spPr>
          <a:xfrm>
            <a:off x="7107146" y="1923281"/>
            <a:ext cx="122146" cy="22526"/>
          </a:xfrm>
          <a:custGeom>
            <a:avLst/>
            <a:gdLst/>
            <a:ahLst/>
            <a:cxnLst/>
            <a:rect l="l" t="t" r="r" b="b"/>
            <a:pathLst>
              <a:path w="976" h="180" extrusionOk="0">
                <a:moveTo>
                  <a:pt x="1" y="1"/>
                </a:moveTo>
                <a:lnTo>
                  <a:pt x="1" y="1"/>
                </a:lnTo>
                <a:cubicBezTo>
                  <a:pt x="279" y="119"/>
                  <a:pt x="578" y="179"/>
                  <a:pt x="881" y="179"/>
                </a:cubicBezTo>
                <a:cubicBezTo>
                  <a:pt x="881" y="179"/>
                  <a:pt x="881" y="179"/>
                  <a:pt x="881" y="179"/>
                </a:cubicBezTo>
                <a:lnTo>
                  <a:pt x="881" y="179"/>
                </a:lnTo>
                <a:cubicBezTo>
                  <a:pt x="882" y="179"/>
                  <a:pt x="882" y="179"/>
                  <a:pt x="882" y="179"/>
                </a:cubicBezTo>
                <a:cubicBezTo>
                  <a:pt x="913" y="179"/>
                  <a:pt x="945" y="178"/>
                  <a:pt x="975" y="176"/>
                </a:cubicBezTo>
                <a:lnTo>
                  <a:pt x="975" y="176"/>
                </a:lnTo>
                <a:cubicBezTo>
                  <a:pt x="943" y="178"/>
                  <a:pt x="913" y="179"/>
                  <a:pt x="881" y="179"/>
                </a:cubicBezTo>
                <a:lnTo>
                  <a:pt x="881" y="179"/>
                </a:lnTo>
                <a:cubicBezTo>
                  <a:pt x="579" y="179"/>
                  <a:pt x="279" y="119"/>
                  <a:pt x="1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92;p41">
            <a:extLst>
              <a:ext uri="{FF2B5EF4-FFF2-40B4-BE49-F238E27FC236}">
                <a16:creationId xmlns:a16="http://schemas.microsoft.com/office/drawing/2014/main" id="{8A7982A6-4F94-A1AF-CBA6-6657A00A4405}"/>
              </a:ext>
            </a:extLst>
          </p:cNvPr>
          <p:cNvSpPr txBox="1"/>
          <p:nvPr/>
        </p:nvSpPr>
        <p:spPr>
          <a:xfrm>
            <a:off x="4698310" y="878904"/>
            <a:ext cx="1854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Grupo Experimental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ZONAS URBANAS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" name="Google Shape;1692;p41">
            <a:extLst>
              <a:ext uri="{FF2B5EF4-FFF2-40B4-BE49-F238E27FC236}">
                <a16:creationId xmlns:a16="http://schemas.microsoft.com/office/drawing/2014/main" id="{62776C9F-D398-0537-819A-2A72742A382B}"/>
              </a:ext>
            </a:extLst>
          </p:cNvPr>
          <p:cNvSpPr txBox="1"/>
          <p:nvPr/>
        </p:nvSpPr>
        <p:spPr>
          <a:xfrm>
            <a:off x="7033591" y="3895776"/>
            <a:ext cx="1854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Grupo Control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ZONAS RURALES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8441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7"/>
          <p:cNvGrpSpPr/>
          <p:nvPr/>
        </p:nvGrpSpPr>
        <p:grpSpPr>
          <a:xfrm>
            <a:off x="3677565" y="1602883"/>
            <a:ext cx="1788869" cy="1554967"/>
            <a:chOff x="2601076" y="1681775"/>
            <a:chExt cx="1788869" cy="1554967"/>
          </a:xfrm>
          <a:solidFill>
            <a:schemeClr val="accent5">
              <a:lumMod val="50000"/>
            </a:schemeClr>
          </a:solidFill>
        </p:grpSpPr>
        <p:grpSp>
          <p:nvGrpSpPr>
            <p:cNvPr id="118" name="Google Shape;118;p17"/>
            <p:cNvGrpSpPr/>
            <p:nvPr/>
          </p:nvGrpSpPr>
          <p:grpSpPr>
            <a:xfrm>
              <a:off x="2601076" y="1681775"/>
              <a:ext cx="1742390" cy="1376307"/>
              <a:chOff x="2601076" y="1690883"/>
              <a:chExt cx="1742390" cy="1376307"/>
            </a:xfrm>
            <a:grpFill/>
          </p:grpSpPr>
          <p:sp>
            <p:nvSpPr>
              <p:cNvPr id="119" name="Google Shape;119;p17"/>
              <p:cNvSpPr/>
              <p:nvPr/>
            </p:nvSpPr>
            <p:spPr>
              <a:xfrm>
                <a:off x="3061319" y="2328182"/>
                <a:ext cx="1120548" cy="612582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10258" extrusionOk="0">
                    <a:moveTo>
                      <a:pt x="9358" y="1"/>
                    </a:moveTo>
                    <a:cubicBezTo>
                      <a:pt x="9315" y="1"/>
                      <a:pt x="9273" y="23"/>
                      <a:pt x="9251" y="67"/>
                    </a:cubicBezTo>
                    <a:lnTo>
                      <a:pt x="8763" y="901"/>
                    </a:lnTo>
                    <a:lnTo>
                      <a:pt x="1" y="901"/>
                    </a:lnTo>
                    <a:cubicBezTo>
                      <a:pt x="1" y="6071"/>
                      <a:pt x="4196" y="10257"/>
                      <a:pt x="9357" y="10257"/>
                    </a:cubicBezTo>
                    <a:cubicBezTo>
                      <a:pt x="14528" y="10257"/>
                      <a:pt x="18714" y="6071"/>
                      <a:pt x="18714" y="901"/>
                    </a:cubicBezTo>
                    <a:lnTo>
                      <a:pt x="9951" y="901"/>
                    </a:lnTo>
                    <a:lnTo>
                      <a:pt x="9472" y="67"/>
                    </a:lnTo>
                    <a:cubicBezTo>
                      <a:pt x="9446" y="23"/>
                      <a:pt x="9402" y="1"/>
                      <a:pt x="93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" name="Google Shape;120;p17"/>
              <p:cNvGrpSpPr/>
              <p:nvPr/>
            </p:nvGrpSpPr>
            <p:grpSpPr>
              <a:xfrm>
                <a:off x="2601076" y="1690883"/>
                <a:ext cx="1742390" cy="1376307"/>
                <a:chOff x="2724512" y="1572495"/>
                <a:chExt cx="1742390" cy="1376307"/>
              </a:xfrm>
              <a:grpFill/>
            </p:grpSpPr>
            <p:sp>
              <p:nvSpPr>
                <p:cNvPr id="121" name="Google Shape;121;p17"/>
                <p:cNvSpPr/>
                <p:nvPr/>
              </p:nvSpPr>
              <p:spPr>
                <a:xfrm>
                  <a:off x="2724512" y="1572495"/>
                  <a:ext cx="1742390" cy="1376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6" h="23350" extrusionOk="0">
                      <a:moveTo>
                        <a:pt x="7163" y="13829"/>
                      </a:moveTo>
                      <a:cubicBezTo>
                        <a:pt x="7126" y="13829"/>
                        <a:pt x="7087" y="13843"/>
                        <a:pt x="7051" y="13877"/>
                      </a:cubicBezTo>
                      <a:cubicBezTo>
                        <a:pt x="6572" y="14321"/>
                        <a:pt x="6306" y="14551"/>
                        <a:pt x="5668" y="15128"/>
                      </a:cubicBezTo>
                      <a:lnTo>
                        <a:pt x="5464" y="15314"/>
                      </a:lnTo>
                      <a:lnTo>
                        <a:pt x="5464" y="15642"/>
                      </a:lnTo>
                      <a:lnTo>
                        <a:pt x="7592" y="15642"/>
                      </a:lnTo>
                      <a:lnTo>
                        <a:pt x="7592" y="15651"/>
                      </a:lnTo>
                      <a:cubicBezTo>
                        <a:pt x="7814" y="15651"/>
                        <a:pt x="7814" y="15332"/>
                        <a:pt x="7592" y="15332"/>
                      </a:cubicBezTo>
                      <a:lnTo>
                        <a:pt x="5934" y="15332"/>
                      </a:lnTo>
                      <a:cubicBezTo>
                        <a:pt x="6537" y="14773"/>
                        <a:pt x="6803" y="14542"/>
                        <a:pt x="7273" y="14108"/>
                      </a:cubicBezTo>
                      <a:cubicBezTo>
                        <a:pt x="7397" y="13998"/>
                        <a:pt x="7291" y="13829"/>
                        <a:pt x="7163" y="13829"/>
                      </a:cubicBezTo>
                      <a:close/>
                      <a:moveTo>
                        <a:pt x="17173" y="0"/>
                      </a:moveTo>
                      <a:cubicBezTo>
                        <a:pt x="14608" y="0"/>
                        <a:pt x="12083" y="842"/>
                        <a:pt x="10013" y="2454"/>
                      </a:cubicBezTo>
                      <a:cubicBezTo>
                        <a:pt x="9883" y="2563"/>
                        <a:pt x="9983" y="2742"/>
                        <a:pt x="10116" y="2742"/>
                      </a:cubicBezTo>
                      <a:cubicBezTo>
                        <a:pt x="10146" y="2742"/>
                        <a:pt x="10177" y="2733"/>
                        <a:pt x="10209" y="2712"/>
                      </a:cubicBezTo>
                      <a:cubicBezTo>
                        <a:pt x="12239" y="1136"/>
                        <a:pt x="14697" y="331"/>
                        <a:pt x="17169" y="331"/>
                      </a:cubicBezTo>
                      <a:cubicBezTo>
                        <a:pt x="18984" y="331"/>
                        <a:pt x="20807" y="765"/>
                        <a:pt x="22474" y="1647"/>
                      </a:cubicBezTo>
                      <a:cubicBezTo>
                        <a:pt x="26421" y="3740"/>
                        <a:pt x="28771" y="7944"/>
                        <a:pt x="28487" y="12396"/>
                      </a:cubicBezTo>
                      <a:cubicBezTo>
                        <a:pt x="28212" y="16848"/>
                        <a:pt x="25347" y="20724"/>
                        <a:pt x="21170" y="22294"/>
                      </a:cubicBezTo>
                      <a:cubicBezTo>
                        <a:pt x="19868" y="22787"/>
                        <a:pt x="18513" y="23026"/>
                        <a:pt x="17169" y="23026"/>
                      </a:cubicBezTo>
                      <a:cubicBezTo>
                        <a:pt x="14211" y="23026"/>
                        <a:pt x="11306" y="21866"/>
                        <a:pt x="9135" y="19695"/>
                      </a:cubicBezTo>
                      <a:cubicBezTo>
                        <a:pt x="8958" y="19518"/>
                        <a:pt x="8781" y="19332"/>
                        <a:pt x="8612" y="19145"/>
                      </a:cubicBezTo>
                      <a:lnTo>
                        <a:pt x="8231" y="18675"/>
                      </a:lnTo>
                      <a:lnTo>
                        <a:pt x="550" y="18675"/>
                      </a:lnTo>
                      <a:lnTo>
                        <a:pt x="550" y="16228"/>
                      </a:lnTo>
                      <a:lnTo>
                        <a:pt x="4187" y="12556"/>
                      </a:lnTo>
                      <a:cubicBezTo>
                        <a:pt x="5233" y="11465"/>
                        <a:pt x="5925" y="10702"/>
                        <a:pt x="6253" y="10294"/>
                      </a:cubicBezTo>
                      <a:cubicBezTo>
                        <a:pt x="6528" y="9975"/>
                        <a:pt x="6759" y="9611"/>
                        <a:pt x="6945" y="9230"/>
                      </a:cubicBezTo>
                      <a:cubicBezTo>
                        <a:pt x="7078" y="8920"/>
                        <a:pt x="7149" y="8592"/>
                        <a:pt x="7149" y="8255"/>
                      </a:cubicBezTo>
                      <a:cubicBezTo>
                        <a:pt x="7167" y="7864"/>
                        <a:pt x="7007" y="7474"/>
                        <a:pt x="6714" y="7208"/>
                      </a:cubicBezTo>
                      <a:cubicBezTo>
                        <a:pt x="6430" y="6960"/>
                        <a:pt x="6040" y="6827"/>
                        <a:pt x="5535" y="6827"/>
                      </a:cubicBezTo>
                      <a:cubicBezTo>
                        <a:pt x="5003" y="6836"/>
                        <a:pt x="4479" y="6986"/>
                        <a:pt x="4027" y="7252"/>
                      </a:cubicBezTo>
                      <a:cubicBezTo>
                        <a:pt x="3477" y="7581"/>
                        <a:pt x="2954" y="7944"/>
                        <a:pt x="2475" y="8361"/>
                      </a:cubicBezTo>
                      <a:lnTo>
                        <a:pt x="453" y="5993"/>
                      </a:lnTo>
                      <a:cubicBezTo>
                        <a:pt x="1162" y="5363"/>
                        <a:pt x="1774" y="4911"/>
                        <a:pt x="2262" y="4636"/>
                      </a:cubicBezTo>
                      <a:cubicBezTo>
                        <a:pt x="2794" y="4335"/>
                        <a:pt x="3362" y="4113"/>
                        <a:pt x="3947" y="3971"/>
                      </a:cubicBezTo>
                      <a:cubicBezTo>
                        <a:pt x="4621" y="3802"/>
                        <a:pt x="5313" y="3732"/>
                        <a:pt x="6005" y="3732"/>
                      </a:cubicBezTo>
                      <a:cubicBezTo>
                        <a:pt x="6026" y="3731"/>
                        <a:pt x="6048" y="3731"/>
                        <a:pt x="6070" y="3731"/>
                      </a:cubicBezTo>
                      <a:cubicBezTo>
                        <a:pt x="6917" y="3731"/>
                        <a:pt x="7763" y="3900"/>
                        <a:pt x="8541" y="4237"/>
                      </a:cubicBezTo>
                      <a:cubicBezTo>
                        <a:pt x="8566" y="4249"/>
                        <a:pt x="8591" y="4254"/>
                        <a:pt x="8613" y="4254"/>
                      </a:cubicBezTo>
                      <a:cubicBezTo>
                        <a:pt x="8765" y="4254"/>
                        <a:pt x="8844" y="4022"/>
                        <a:pt x="8674" y="3944"/>
                      </a:cubicBezTo>
                      <a:cubicBezTo>
                        <a:pt x="7868" y="3597"/>
                        <a:pt x="6998" y="3411"/>
                        <a:pt x="6124" y="3411"/>
                      </a:cubicBezTo>
                      <a:cubicBezTo>
                        <a:pt x="6084" y="3411"/>
                        <a:pt x="6045" y="3411"/>
                        <a:pt x="6005" y="3412"/>
                      </a:cubicBezTo>
                      <a:cubicBezTo>
                        <a:pt x="5968" y="3412"/>
                        <a:pt x="5932" y="3412"/>
                        <a:pt x="5896" y="3412"/>
                      </a:cubicBezTo>
                      <a:cubicBezTo>
                        <a:pt x="5207" y="3412"/>
                        <a:pt x="4533" y="3492"/>
                        <a:pt x="3867" y="3652"/>
                      </a:cubicBezTo>
                      <a:cubicBezTo>
                        <a:pt x="3247" y="3811"/>
                        <a:pt x="2661" y="4042"/>
                        <a:pt x="2102" y="4352"/>
                      </a:cubicBezTo>
                      <a:cubicBezTo>
                        <a:pt x="1570" y="4654"/>
                        <a:pt x="896" y="5168"/>
                        <a:pt x="116" y="5860"/>
                      </a:cubicBezTo>
                      <a:lnTo>
                        <a:pt x="1" y="5975"/>
                      </a:lnTo>
                      <a:lnTo>
                        <a:pt x="2440" y="8831"/>
                      </a:lnTo>
                      <a:lnTo>
                        <a:pt x="2564" y="8725"/>
                      </a:lnTo>
                      <a:cubicBezTo>
                        <a:pt x="3060" y="8272"/>
                        <a:pt x="3601" y="7882"/>
                        <a:pt x="4178" y="7536"/>
                      </a:cubicBezTo>
                      <a:cubicBezTo>
                        <a:pt x="4586" y="7297"/>
                        <a:pt x="5056" y="7164"/>
                        <a:pt x="5535" y="7155"/>
                      </a:cubicBezTo>
                      <a:cubicBezTo>
                        <a:pt x="5952" y="7155"/>
                        <a:pt x="6280" y="7252"/>
                        <a:pt x="6501" y="7456"/>
                      </a:cubicBezTo>
                      <a:cubicBezTo>
                        <a:pt x="6723" y="7660"/>
                        <a:pt x="6847" y="7953"/>
                        <a:pt x="6830" y="8255"/>
                      </a:cubicBezTo>
                      <a:cubicBezTo>
                        <a:pt x="6830" y="8547"/>
                        <a:pt x="6767" y="8831"/>
                        <a:pt x="6652" y="9097"/>
                      </a:cubicBezTo>
                      <a:cubicBezTo>
                        <a:pt x="6475" y="9461"/>
                        <a:pt x="6262" y="9789"/>
                        <a:pt x="6005" y="10099"/>
                      </a:cubicBezTo>
                      <a:cubicBezTo>
                        <a:pt x="5685" y="10498"/>
                        <a:pt x="4994" y="11243"/>
                        <a:pt x="3956" y="12334"/>
                      </a:cubicBezTo>
                      <a:lnTo>
                        <a:pt x="231" y="16094"/>
                      </a:lnTo>
                      <a:lnTo>
                        <a:pt x="231" y="19003"/>
                      </a:lnTo>
                      <a:lnTo>
                        <a:pt x="8080" y="19003"/>
                      </a:lnTo>
                      <a:lnTo>
                        <a:pt x="8373" y="19358"/>
                      </a:lnTo>
                      <a:cubicBezTo>
                        <a:pt x="8541" y="19553"/>
                        <a:pt x="8719" y="19748"/>
                        <a:pt x="8905" y="19935"/>
                      </a:cubicBezTo>
                      <a:cubicBezTo>
                        <a:pt x="11095" y="22125"/>
                        <a:pt x="14066" y="23349"/>
                        <a:pt x="17162" y="23349"/>
                      </a:cubicBezTo>
                      <a:lnTo>
                        <a:pt x="17170" y="23349"/>
                      </a:lnTo>
                      <a:cubicBezTo>
                        <a:pt x="20940" y="23349"/>
                        <a:pt x="24478" y="21531"/>
                        <a:pt x="26669" y="18462"/>
                      </a:cubicBezTo>
                      <a:cubicBezTo>
                        <a:pt x="28859" y="15394"/>
                        <a:pt x="29436" y="11456"/>
                        <a:pt x="28212" y="7891"/>
                      </a:cubicBezTo>
                      <a:cubicBezTo>
                        <a:pt x="26997" y="4326"/>
                        <a:pt x="24124" y="1568"/>
                        <a:pt x="20514" y="486"/>
                      </a:cubicBezTo>
                      <a:cubicBezTo>
                        <a:pt x="19416" y="160"/>
                        <a:pt x="18291" y="0"/>
                        <a:pt x="17173" y="0"/>
                      </a:cubicBezTo>
                      <a:close/>
                    </a:path>
                  </a:pathLst>
                </a:custGeom>
                <a:grpFill/>
                <a:ln w="19050" cap="flat" cmpd="sng">
                  <a:solidFill>
                    <a:schemeClr val="accent2"/>
                  </a:solidFill>
                  <a:prstDash val="solid"/>
                  <a:miter lim="886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17"/>
                <p:cNvSpPr/>
                <p:nvPr/>
              </p:nvSpPr>
              <p:spPr>
                <a:xfrm>
                  <a:off x="3271901" y="1682690"/>
                  <a:ext cx="106505" cy="91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54" extrusionOk="0">
                      <a:moveTo>
                        <a:pt x="977" y="0"/>
                      </a:moveTo>
                      <a:cubicBezTo>
                        <a:pt x="329" y="0"/>
                        <a:pt x="1" y="781"/>
                        <a:pt x="462" y="1242"/>
                      </a:cubicBezTo>
                      <a:cubicBezTo>
                        <a:pt x="608" y="1388"/>
                        <a:pt x="789" y="1454"/>
                        <a:pt x="966" y="1454"/>
                      </a:cubicBezTo>
                      <a:cubicBezTo>
                        <a:pt x="1337" y="1454"/>
                        <a:pt x="1695" y="1166"/>
                        <a:pt x="1695" y="727"/>
                      </a:cubicBezTo>
                      <a:cubicBezTo>
                        <a:pt x="1695" y="320"/>
                        <a:pt x="1376" y="0"/>
                        <a:pt x="97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3" name="Google Shape;123;p17"/>
            <p:cNvSpPr/>
            <p:nvPr/>
          </p:nvSpPr>
          <p:spPr>
            <a:xfrm>
              <a:off x="2849991" y="3219992"/>
              <a:ext cx="1539955" cy="16750"/>
            </a:xfrm>
            <a:custGeom>
              <a:avLst/>
              <a:gdLst/>
              <a:ahLst/>
              <a:cxnLst/>
              <a:rect l="l" t="t" r="r" b="b"/>
              <a:pathLst>
                <a:path w="17497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lnTo>
                    <a:pt x="17250" y="363"/>
                  </a:lnTo>
                  <a:cubicBezTo>
                    <a:pt x="17497" y="363"/>
                    <a:pt x="17497" y="0"/>
                    <a:pt x="17250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17"/>
          <p:cNvGrpSpPr/>
          <p:nvPr/>
        </p:nvGrpSpPr>
        <p:grpSpPr>
          <a:xfrm>
            <a:off x="5885999" y="1585281"/>
            <a:ext cx="1779921" cy="1572569"/>
            <a:chOff x="4809510" y="1664173"/>
            <a:chExt cx="1779921" cy="1572569"/>
          </a:xfrm>
          <a:solidFill>
            <a:srgbClr val="FFC000"/>
          </a:solidFill>
        </p:grpSpPr>
        <p:grpSp>
          <p:nvGrpSpPr>
            <p:cNvPr id="125" name="Google Shape;125;p17"/>
            <p:cNvGrpSpPr/>
            <p:nvPr/>
          </p:nvGrpSpPr>
          <p:grpSpPr>
            <a:xfrm>
              <a:off x="4809510" y="1664173"/>
              <a:ext cx="1742370" cy="1393916"/>
              <a:chOff x="4534734" y="1782206"/>
              <a:chExt cx="1742370" cy="1393916"/>
            </a:xfrm>
            <a:grpFill/>
          </p:grpSpPr>
          <p:grpSp>
            <p:nvGrpSpPr>
              <p:cNvPr id="126" name="Google Shape;126;p17"/>
              <p:cNvGrpSpPr/>
              <p:nvPr/>
            </p:nvGrpSpPr>
            <p:grpSpPr>
              <a:xfrm>
                <a:off x="4534734" y="1782206"/>
                <a:ext cx="1742370" cy="1393916"/>
                <a:chOff x="4534829" y="1782212"/>
                <a:chExt cx="1458660" cy="1166750"/>
              </a:xfrm>
              <a:grpFill/>
            </p:grpSpPr>
            <p:sp>
              <p:nvSpPr>
                <p:cNvPr id="127" name="Google Shape;127;p17"/>
                <p:cNvSpPr/>
                <p:nvPr/>
              </p:nvSpPr>
              <p:spPr>
                <a:xfrm>
                  <a:off x="4534829" y="1782212"/>
                  <a:ext cx="1458660" cy="11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9" h="23342" extrusionOk="0">
                      <a:moveTo>
                        <a:pt x="16842" y="1"/>
                      </a:moveTo>
                      <a:cubicBezTo>
                        <a:pt x="14279" y="1"/>
                        <a:pt x="11752" y="843"/>
                        <a:pt x="9676" y="2455"/>
                      </a:cubicBezTo>
                      <a:cubicBezTo>
                        <a:pt x="9528" y="2561"/>
                        <a:pt x="9632" y="2756"/>
                        <a:pt x="9766" y="2756"/>
                      </a:cubicBezTo>
                      <a:cubicBezTo>
                        <a:pt x="9800" y="2756"/>
                        <a:pt x="9837" y="2743"/>
                        <a:pt x="9871" y="2713"/>
                      </a:cubicBezTo>
                      <a:cubicBezTo>
                        <a:pt x="11905" y="1134"/>
                        <a:pt x="14359" y="329"/>
                        <a:pt x="16828" y="329"/>
                      </a:cubicBezTo>
                      <a:cubicBezTo>
                        <a:pt x="18644" y="329"/>
                        <a:pt x="20468" y="765"/>
                        <a:pt x="22137" y="1648"/>
                      </a:cubicBezTo>
                      <a:cubicBezTo>
                        <a:pt x="26083" y="3732"/>
                        <a:pt x="28434" y="7936"/>
                        <a:pt x="28159" y="12388"/>
                      </a:cubicBezTo>
                      <a:cubicBezTo>
                        <a:pt x="27875" y="16840"/>
                        <a:pt x="25019" y="20716"/>
                        <a:pt x="20842" y="22295"/>
                      </a:cubicBezTo>
                      <a:cubicBezTo>
                        <a:pt x="19539" y="22788"/>
                        <a:pt x="18183" y="23028"/>
                        <a:pt x="16838" y="23028"/>
                      </a:cubicBezTo>
                      <a:cubicBezTo>
                        <a:pt x="13881" y="23028"/>
                        <a:pt x="10977" y="21869"/>
                        <a:pt x="8807" y="19705"/>
                      </a:cubicBezTo>
                      <a:cubicBezTo>
                        <a:pt x="8630" y="19528"/>
                        <a:pt x="8452" y="19341"/>
                        <a:pt x="8284" y="19146"/>
                      </a:cubicBezTo>
                      <a:lnTo>
                        <a:pt x="7761" y="18437"/>
                      </a:lnTo>
                      <a:lnTo>
                        <a:pt x="7654" y="18472"/>
                      </a:lnTo>
                      <a:cubicBezTo>
                        <a:pt x="7583" y="18499"/>
                        <a:pt x="7512" y="18525"/>
                        <a:pt x="7441" y="18543"/>
                      </a:cubicBezTo>
                      <a:cubicBezTo>
                        <a:pt x="6569" y="18774"/>
                        <a:pt x="5672" y="18889"/>
                        <a:pt x="4774" y="18889"/>
                      </a:cubicBezTo>
                      <a:cubicBezTo>
                        <a:pt x="4741" y="18889"/>
                        <a:pt x="4708" y="18889"/>
                        <a:pt x="4674" y="18889"/>
                      </a:cubicBezTo>
                      <a:cubicBezTo>
                        <a:pt x="3929" y="18889"/>
                        <a:pt x="3193" y="18827"/>
                        <a:pt x="2457" y="18712"/>
                      </a:cubicBezTo>
                      <a:cubicBezTo>
                        <a:pt x="1739" y="18579"/>
                        <a:pt x="1029" y="18383"/>
                        <a:pt x="355" y="18126"/>
                      </a:cubicBezTo>
                      <a:lnTo>
                        <a:pt x="355" y="15120"/>
                      </a:lnTo>
                      <a:cubicBezTo>
                        <a:pt x="932" y="15395"/>
                        <a:pt x="1535" y="15608"/>
                        <a:pt x="2164" y="15758"/>
                      </a:cubicBezTo>
                      <a:cubicBezTo>
                        <a:pt x="2794" y="15918"/>
                        <a:pt x="3442" y="15998"/>
                        <a:pt x="4089" y="16007"/>
                      </a:cubicBezTo>
                      <a:cubicBezTo>
                        <a:pt x="5020" y="16007"/>
                        <a:pt x="5685" y="15874"/>
                        <a:pt x="6129" y="15608"/>
                      </a:cubicBezTo>
                      <a:cubicBezTo>
                        <a:pt x="6581" y="15324"/>
                        <a:pt x="6812" y="14880"/>
                        <a:pt x="6812" y="14295"/>
                      </a:cubicBezTo>
                      <a:cubicBezTo>
                        <a:pt x="6812" y="13843"/>
                        <a:pt x="6688" y="13479"/>
                        <a:pt x="6448" y="13231"/>
                      </a:cubicBezTo>
                      <a:cubicBezTo>
                        <a:pt x="6217" y="12982"/>
                        <a:pt x="5845" y="12796"/>
                        <a:pt x="5339" y="12672"/>
                      </a:cubicBezTo>
                      <a:cubicBezTo>
                        <a:pt x="4758" y="12556"/>
                        <a:pt x="4168" y="12494"/>
                        <a:pt x="3578" y="12494"/>
                      </a:cubicBezTo>
                      <a:cubicBezTo>
                        <a:pt x="3538" y="12494"/>
                        <a:pt x="3499" y="12494"/>
                        <a:pt x="3459" y="12495"/>
                      </a:cubicBezTo>
                      <a:lnTo>
                        <a:pt x="2697" y="12495"/>
                      </a:lnTo>
                      <a:lnTo>
                        <a:pt x="2697" y="9763"/>
                      </a:lnTo>
                      <a:lnTo>
                        <a:pt x="3486" y="9763"/>
                      </a:lnTo>
                      <a:cubicBezTo>
                        <a:pt x="5650" y="9763"/>
                        <a:pt x="6741" y="9178"/>
                        <a:pt x="6741" y="8016"/>
                      </a:cubicBezTo>
                      <a:cubicBezTo>
                        <a:pt x="6767" y="7608"/>
                        <a:pt x="6563" y="7218"/>
                        <a:pt x="6209" y="6996"/>
                      </a:cubicBezTo>
                      <a:cubicBezTo>
                        <a:pt x="5880" y="6792"/>
                        <a:pt x="5437" y="6686"/>
                        <a:pt x="4896" y="6686"/>
                      </a:cubicBezTo>
                      <a:cubicBezTo>
                        <a:pt x="3947" y="6686"/>
                        <a:pt x="2963" y="6987"/>
                        <a:pt x="1960" y="7590"/>
                      </a:cubicBezTo>
                      <a:lnTo>
                        <a:pt x="435" y="5143"/>
                      </a:lnTo>
                      <a:cubicBezTo>
                        <a:pt x="1136" y="4672"/>
                        <a:pt x="1898" y="4309"/>
                        <a:pt x="2705" y="4078"/>
                      </a:cubicBezTo>
                      <a:cubicBezTo>
                        <a:pt x="3595" y="3847"/>
                        <a:pt x="4509" y="3732"/>
                        <a:pt x="5432" y="3732"/>
                      </a:cubicBezTo>
                      <a:cubicBezTo>
                        <a:pt x="5466" y="3732"/>
                        <a:pt x="5500" y="3732"/>
                        <a:pt x="5535" y="3732"/>
                      </a:cubicBezTo>
                      <a:cubicBezTo>
                        <a:pt x="5567" y="3732"/>
                        <a:pt x="5600" y="3732"/>
                        <a:pt x="5633" y="3732"/>
                      </a:cubicBezTo>
                      <a:cubicBezTo>
                        <a:pt x="6390" y="3732"/>
                        <a:pt x="7154" y="3830"/>
                        <a:pt x="7885" y="4043"/>
                      </a:cubicBezTo>
                      <a:cubicBezTo>
                        <a:pt x="7905" y="4050"/>
                        <a:pt x="7925" y="4053"/>
                        <a:pt x="7943" y="4053"/>
                      </a:cubicBezTo>
                      <a:cubicBezTo>
                        <a:pt x="8105" y="4053"/>
                        <a:pt x="8166" y="3797"/>
                        <a:pt x="7982" y="3741"/>
                      </a:cubicBezTo>
                      <a:cubicBezTo>
                        <a:pt x="7215" y="3511"/>
                        <a:pt x="6423" y="3404"/>
                        <a:pt x="5629" y="3404"/>
                      </a:cubicBezTo>
                      <a:cubicBezTo>
                        <a:pt x="5598" y="3404"/>
                        <a:pt x="5566" y="3404"/>
                        <a:pt x="5535" y="3404"/>
                      </a:cubicBezTo>
                      <a:cubicBezTo>
                        <a:pt x="5499" y="3404"/>
                        <a:pt x="5464" y="3404"/>
                        <a:pt x="5429" y="3404"/>
                      </a:cubicBezTo>
                      <a:cubicBezTo>
                        <a:pt x="4481" y="3404"/>
                        <a:pt x="3540" y="3520"/>
                        <a:pt x="2617" y="3759"/>
                      </a:cubicBezTo>
                      <a:cubicBezTo>
                        <a:pt x="1730" y="4016"/>
                        <a:pt x="887" y="4424"/>
                        <a:pt x="125" y="4956"/>
                      </a:cubicBezTo>
                      <a:lnTo>
                        <a:pt x="0" y="5045"/>
                      </a:lnTo>
                      <a:lnTo>
                        <a:pt x="1854" y="8034"/>
                      </a:lnTo>
                      <a:lnTo>
                        <a:pt x="1996" y="7945"/>
                      </a:lnTo>
                      <a:cubicBezTo>
                        <a:pt x="2989" y="7315"/>
                        <a:pt x="3965" y="7005"/>
                        <a:pt x="4896" y="7005"/>
                      </a:cubicBezTo>
                      <a:cubicBezTo>
                        <a:pt x="5375" y="7005"/>
                        <a:pt x="5756" y="7094"/>
                        <a:pt x="6040" y="7262"/>
                      </a:cubicBezTo>
                      <a:cubicBezTo>
                        <a:pt x="6297" y="7422"/>
                        <a:pt x="6439" y="7714"/>
                        <a:pt x="6421" y="8016"/>
                      </a:cubicBezTo>
                      <a:cubicBezTo>
                        <a:pt x="6421" y="8956"/>
                        <a:pt x="5428" y="9435"/>
                        <a:pt x="3486" y="9435"/>
                      </a:cubicBezTo>
                      <a:lnTo>
                        <a:pt x="2377" y="9435"/>
                      </a:lnTo>
                      <a:lnTo>
                        <a:pt x="2377" y="12814"/>
                      </a:lnTo>
                      <a:lnTo>
                        <a:pt x="3459" y="12814"/>
                      </a:lnTo>
                      <a:cubicBezTo>
                        <a:pt x="3503" y="12813"/>
                        <a:pt x="3546" y="12813"/>
                        <a:pt x="3590" y="12813"/>
                      </a:cubicBezTo>
                      <a:cubicBezTo>
                        <a:pt x="4158" y="12813"/>
                        <a:pt x="4725" y="12867"/>
                        <a:pt x="5277" y="12982"/>
                      </a:cubicBezTo>
                      <a:cubicBezTo>
                        <a:pt x="5721" y="13089"/>
                        <a:pt x="6049" y="13249"/>
                        <a:pt x="6226" y="13444"/>
                      </a:cubicBezTo>
                      <a:cubicBezTo>
                        <a:pt x="6413" y="13630"/>
                        <a:pt x="6501" y="13914"/>
                        <a:pt x="6501" y="14286"/>
                      </a:cubicBezTo>
                      <a:cubicBezTo>
                        <a:pt x="6501" y="14765"/>
                        <a:pt x="6324" y="15102"/>
                        <a:pt x="5969" y="15324"/>
                      </a:cubicBezTo>
                      <a:cubicBezTo>
                        <a:pt x="5588" y="15554"/>
                        <a:pt x="4958" y="15679"/>
                        <a:pt x="4098" y="15679"/>
                      </a:cubicBezTo>
                      <a:cubicBezTo>
                        <a:pt x="3477" y="15670"/>
                        <a:pt x="2856" y="15590"/>
                        <a:pt x="2244" y="15439"/>
                      </a:cubicBezTo>
                      <a:cubicBezTo>
                        <a:pt x="1561" y="15271"/>
                        <a:pt x="896" y="15022"/>
                        <a:pt x="275" y="14703"/>
                      </a:cubicBezTo>
                      <a:lnTo>
                        <a:pt x="36" y="14588"/>
                      </a:lnTo>
                      <a:lnTo>
                        <a:pt x="36" y="18339"/>
                      </a:lnTo>
                      <a:lnTo>
                        <a:pt x="142" y="18375"/>
                      </a:lnTo>
                      <a:cubicBezTo>
                        <a:pt x="878" y="18667"/>
                        <a:pt x="1632" y="18880"/>
                        <a:pt x="2413" y="19022"/>
                      </a:cubicBezTo>
                      <a:cubicBezTo>
                        <a:pt x="3167" y="19146"/>
                        <a:pt x="3929" y="19199"/>
                        <a:pt x="4692" y="19199"/>
                      </a:cubicBezTo>
                      <a:cubicBezTo>
                        <a:pt x="4752" y="19201"/>
                        <a:pt x="4812" y="19201"/>
                        <a:pt x="4872" y="19201"/>
                      </a:cubicBezTo>
                      <a:cubicBezTo>
                        <a:pt x="5770" y="19201"/>
                        <a:pt x="6666" y="19077"/>
                        <a:pt x="7539" y="18845"/>
                      </a:cubicBezTo>
                      <a:lnTo>
                        <a:pt x="7654" y="18809"/>
                      </a:lnTo>
                      <a:lnTo>
                        <a:pt x="8044" y="19341"/>
                      </a:lnTo>
                      <a:lnTo>
                        <a:pt x="8053" y="19350"/>
                      </a:lnTo>
                      <a:cubicBezTo>
                        <a:pt x="8222" y="19545"/>
                        <a:pt x="8408" y="19740"/>
                        <a:pt x="8594" y="19927"/>
                      </a:cubicBezTo>
                      <a:cubicBezTo>
                        <a:pt x="10776" y="22117"/>
                        <a:pt x="13747" y="23341"/>
                        <a:pt x="16842" y="23341"/>
                      </a:cubicBezTo>
                      <a:lnTo>
                        <a:pt x="16833" y="23341"/>
                      </a:lnTo>
                      <a:cubicBezTo>
                        <a:pt x="16842" y="23341"/>
                        <a:pt x="16852" y="23341"/>
                        <a:pt x="16861" y="23341"/>
                      </a:cubicBezTo>
                      <a:cubicBezTo>
                        <a:pt x="20620" y="23341"/>
                        <a:pt x="24146" y="21516"/>
                        <a:pt x="26332" y="18463"/>
                      </a:cubicBezTo>
                      <a:cubicBezTo>
                        <a:pt x="28522" y="15395"/>
                        <a:pt x="29099" y="11457"/>
                        <a:pt x="27884" y="7892"/>
                      </a:cubicBezTo>
                      <a:cubicBezTo>
                        <a:pt x="26660" y="4327"/>
                        <a:pt x="23786" y="1568"/>
                        <a:pt x="20177" y="486"/>
                      </a:cubicBezTo>
                      <a:cubicBezTo>
                        <a:pt x="19081" y="161"/>
                        <a:pt x="17958" y="1"/>
                        <a:pt x="16842" y="1"/>
                      </a:cubicBezTo>
                      <a:close/>
                    </a:path>
                  </a:pathLst>
                </a:custGeom>
                <a:grpFill/>
                <a:ln w="19050" cap="flat" cmpd="sng">
                  <a:solidFill>
                    <a:schemeClr val="accent3"/>
                  </a:solidFill>
                  <a:prstDash val="solid"/>
                  <a:miter lim="886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17"/>
                <p:cNvSpPr/>
                <p:nvPr/>
              </p:nvSpPr>
              <p:spPr>
                <a:xfrm>
                  <a:off x="4981164" y="1874784"/>
                  <a:ext cx="84966" cy="7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54" extrusionOk="0">
                      <a:moveTo>
                        <a:pt x="967" y="0"/>
                      </a:moveTo>
                      <a:cubicBezTo>
                        <a:pt x="320" y="0"/>
                        <a:pt x="1" y="781"/>
                        <a:pt x="453" y="1242"/>
                      </a:cubicBezTo>
                      <a:cubicBezTo>
                        <a:pt x="602" y="1388"/>
                        <a:pt x="784" y="1454"/>
                        <a:pt x="963" y="1454"/>
                      </a:cubicBezTo>
                      <a:cubicBezTo>
                        <a:pt x="1337" y="1454"/>
                        <a:pt x="1695" y="1166"/>
                        <a:pt x="1695" y="727"/>
                      </a:cubicBezTo>
                      <a:cubicBezTo>
                        <a:pt x="1695" y="320"/>
                        <a:pt x="1375" y="0"/>
                        <a:pt x="9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" name="Google Shape;129;p17"/>
              <p:cNvSpPr/>
              <p:nvPr/>
            </p:nvSpPr>
            <p:spPr>
              <a:xfrm>
                <a:off x="4983018" y="2436807"/>
                <a:ext cx="1120548" cy="612582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10258" extrusionOk="0">
                    <a:moveTo>
                      <a:pt x="9358" y="1"/>
                    </a:moveTo>
                    <a:cubicBezTo>
                      <a:pt x="9315" y="1"/>
                      <a:pt x="9273" y="23"/>
                      <a:pt x="9251" y="67"/>
                    </a:cubicBezTo>
                    <a:lnTo>
                      <a:pt x="8763" y="901"/>
                    </a:lnTo>
                    <a:lnTo>
                      <a:pt x="1" y="901"/>
                    </a:lnTo>
                    <a:cubicBezTo>
                      <a:pt x="1" y="6071"/>
                      <a:pt x="4196" y="10257"/>
                      <a:pt x="9357" y="10257"/>
                    </a:cubicBezTo>
                    <a:cubicBezTo>
                      <a:pt x="14528" y="10257"/>
                      <a:pt x="18714" y="6071"/>
                      <a:pt x="18714" y="901"/>
                    </a:cubicBezTo>
                    <a:lnTo>
                      <a:pt x="9951" y="901"/>
                    </a:lnTo>
                    <a:lnTo>
                      <a:pt x="9472" y="67"/>
                    </a:lnTo>
                    <a:cubicBezTo>
                      <a:pt x="9446" y="23"/>
                      <a:pt x="9402" y="1"/>
                      <a:pt x="93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" name="Google Shape;130;p17"/>
            <p:cNvSpPr/>
            <p:nvPr/>
          </p:nvSpPr>
          <p:spPr>
            <a:xfrm>
              <a:off x="5049477" y="3219992"/>
              <a:ext cx="1539955" cy="16750"/>
            </a:xfrm>
            <a:custGeom>
              <a:avLst/>
              <a:gdLst/>
              <a:ahLst/>
              <a:cxnLst/>
              <a:rect l="l" t="t" r="r" b="b"/>
              <a:pathLst>
                <a:path w="17497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lnTo>
                    <a:pt x="17250" y="363"/>
                  </a:lnTo>
                  <a:cubicBezTo>
                    <a:pt x="17497" y="363"/>
                    <a:pt x="17497" y="0"/>
                    <a:pt x="17250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388060" y="328688"/>
            <a:ext cx="832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 dirty="0">
                <a:solidFill>
                  <a:schemeClr val="accent4"/>
                </a:solidFill>
              </a:rPr>
              <a:t>Método de análisis</a:t>
            </a:r>
            <a:endParaRPr sz="5200" dirty="0">
              <a:solidFill>
                <a:schemeClr val="accent4"/>
              </a:solidFill>
            </a:endParaRPr>
          </a:p>
        </p:txBody>
      </p:sp>
      <p:grpSp>
        <p:nvGrpSpPr>
          <p:cNvPr id="141" name="Google Shape;141;p17"/>
          <p:cNvGrpSpPr/>
          <p:nvPr/>
        </p:nvGrpSpPr>
        <p:grpSpPr>
          <a:xfrm>
            <a:off x="1491383" y="1608036"/>
            <a:ext cx="1788962" cy="1549814"/>
            <a:chOff x="414894" y="1686928"/>
            <a:chExt cx="1788962" cy="1549814"/>
          </a:xfrm>
          <a:solidFill>
            <a:schemeClr val="accent2">
              <a:lumMod val="50000"/>
            </a:schemeClr>
          </a:solidFill>
        </p:grpSpPr>
        <p:grpSp>
          <p:nvGrpSpPr>
            <p:cNvPr id="142" name="Google Shape;142;p17"/>
            <p:cNvGrpSpPr/>
            <p:nvPr/>
          </p:nvGrpSpPr>
          <p:grpSpPr>
            <a:xfrm>
              <a:off x="414894" y="1686928"/>
              <a:ext cx="1741990" cy="1371168"/>
              <a:chOff x="414894" y="1577635"/>
              <a:chExt cx="1741990" cy="1371168"/>
            </a:xfrm>
            <a:grpFill/>
          </p:grpSpPr>
          <p:grpSp>
            <p:nvGrpSpPr>
              <p:cNvPr id="143" name="Google Shape;143;p17"/>
              <p:cNvGrpSpPr/>
              <p:nvPr/>
            </p:nvGrpSpPr>
            <p:grpSpPr>
              <a:xfrm>
                <a:off x="414894" y="1577635"/>
                <a:ext cx="1741990" cy="1371168"/>
                <a:chOff x="1552694" y="1781812"/>
                <a:chExt cx="1482671" cy="1167150"/>
              </a:xfrm>
              <a:grpFill/>
            </p:grpSpPr>
            <p:sp>
              <p:nvSpPr>
                <p:cNvPr id="144" name="Google Shape;144;p17"/>
                <p:cNvSpPr/>
                <p:nvPr/>
              </p:nvSpPr>
              <p:spPr>
                <a:xfrm>
                  <a:off x="1552694" y="1781812"/>
                  <a:ext cx="1482671" cy="11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78" h="23350" extrusionOk="0">
                      <a:moveTo>
                        <a:pt x="17311" y="0"/>
                      </a:moveTo>
                      <a:cubicBezTo>
                        <a:pt x="14749" y="0"/>
                        <a:pt x="12222" y="842"/>
                        <a:pt x="10146" y="2454"/>
                      </a:cubicBezTo>
                      <a:cubicBezTo>
                        <a:pt x="9998" y="2560"/>
                        <a:pt x="10102" y="2756"/>
                        <a:pt x="10240" y="2756"/>
                      </a:cubicBezTo>
                      <a:cubicBezTo>
                        <a:pt x="10276" y="2756"/>
                        <a:pt x="10314" y="2743"/>
                        <a:pt x="10350" y="2712"/>
                      </a:cubicBezTo>
                      <a:cubicBezTo>
                        <a:pt x="12380" y="1136"/>
                        <a:pt x="14835" y="331"/>
                        <a:pt x="17307" y="331"/>
                      </a:cubicBezTo>
                      <a:cubicBezTo>
                        <a:pt x="19121" y="331"/>
                        <a:pt x="20945" y="765"/>
                        <a:pt x="22615" y="1647"/>
                      </a:cubicBezTo>
                      <a:cubicBezTo>
                        <a:pt x="26553" y="3732"/>
                        <a:pt x="28903" y="7935"/>
                        <a:pt x="28628" y="12387"/>
                      </a:cubicBezTo>
                      <a:cubicBezTo>
                        <a:pt x="28345" y="16839"/>
                        <a:pt x="25489" y="20715"/>
                        <a:pt x="21312" y="22294"/>
                      </a:cubicBezTo>
                      <a:cubicBezTo>
                        <a:pt x="20009" y="22787"/>
                        <a:pt x="18653" y="23027"/>
                        <a:pt x="17308" y="23027"/>
                      </a:cubicBezTo>
                      <a:cubicBezTo>
                        <a:pt x="14351" y="23027"/>
                        <a:pt x="11447" y="21868"/>
                        <a:pt x="9277" y="19704"/>
                      </a:cubicBezTo>
                      <a:cubicBezTo>
                        <a:pt x="9099" y="19518"/>
                        <a:pt x="8922" y="19332"/>
                        <a:pt x="8754" y="19136"/>
                      </a:cubicBezTo>
                      <a:lnTo>
                        <a:pt x="8709" y="19083"/>
                      </a:lnTo>
                      <a:lnTo>
                        <a:pt x="4576" y="19083"/>
                      </a:lnTo>
                      <a:lnTo>
                        <a:pt x="4576" y="11261"/>
                      </a:lnTo>
                      <a:cubicBezTo>
                        <a:pt x="4576" y="10303"/>
                        <a:pt x="4594" y="9416"/>
                        <a:pt x="4630" y="8609"/>
                      </a:cubicBezTo>
                      <a:lnTo>
                        <a:pt x="4656" y="8122"/>
                      </a:lnTo>
                      <a:lnTo>
                        <a:pt x="4346" y="8503"/>
                      </a:lnTo>
                      <a:cubicBezTo>
                        <a:pt x="4062" y="8840"/>
                        <a:pt x="3752" y="9159"/>
                        <a:pt x="3415" y="9452"/>
                      </a:cubicBezTo>
                      <a:lnTo>
                        <a:pt x="2359" y="10356"/>
                      </a:lnTo>
                      <a:lnTo>
                        <a:pt x="452" y="8006"/>
                      </a:lnTo>
                      <a:lnTo>
                        <a:pt x="4931" y="4335"/>
                      </a:lnTo>
                      <a:lnTo>
                        <a:pt x="8550" y="4335"/>
                      </a:lnTo>
                      <a:cubicBezTo>
                        <a:pt x="8762" y="4335"/>
                        <a:pt x="8762" y="4006"/>
                        <a:pt x="8550" y="4006"/>
                      </a:cubicBezTo>
                      <a:lnTo>
                        <a:pt x="4816" y="4006"/>
                      </a:lnTo>
                      <a:lnTo>
                        <a:pt x="0" y="7962"/>
                      </a:lnTo>
                      <a:lnTo>
                        <a:pt x="2324" y="10818"/>
                      </a:lnTo>
                      <a:lnTo>
                        <a:pt x="3627" y="9691"/>
                      </a:lnTo>
                      <a:cubicBezTo>
                        <a:pt x="3867" y="9478"/>
                        <a:pt x="4089" y="9266"/>
                        <a:pt x="4284" y="9053"/>
                      </a:cubicBezTo>
                      <a:lnTo>
                        <a:pt x="4284" y="9053"/>
                      </a:lnTo>
                      <a:cubicBezTo>
                        <a:pt x="4257" y="9736"/>
                        <a:pt x="4248" y="10481"/>
                        <a:pt x="4248" y="11270"/>
                      </a:cubicBezTo>
                      <a:lnTo>
                        <a:pt x="4248" y="19411"/>
                      </a:lnTo>
                      <a:lnTo>
                        <a:pt x="8558" y="19411"/>
                      </a:lnTo>
                      <a:cubicBezTo>
                        <a:pt x="8718" y="19589"/>
                        <a:pt x="8878" y="19766"/>
                        <a:pt x="9046" y="19935"/>
                      </a:cubicBezTo>
                      <a:cubicBezTo>
                        <a:pt x="11237" y="22125"/>
                        <a:pt x="14208" y="23349"/>
                        <a:pt x="17303" y="23349"/>
                      </a:cubicBezTo>
                      <a:cubicBezTo>
                        <a:pt x="21072" y="23349"/>
                        <a:pt x="24611" y="21531"/>
                        <a:pt x="26801" y="18462"/>
                      </a:cubicBezTo>
                      <a:cubicBezTo>
                        <a:pt x="29001" y="15394"/>
                        <a:pt x="29577" y="11456"/>
                        <a:pt x="28353" y="7891"/>
                      </a:cubicBezTo>
                      <a:cubicBezTo>
                        <a:pt x="27130" y="4326"/>
                        <a:pt x="24256" y="1568"/>
                        <a:pt x="20647" y="486"/>
                      </a:cubicBezTo>
                      <a:cubicBezTo>
                        <a:pt x="19551" y="160"/>
                        <a:pt x="18428" y="0"/>
                        <a:pt x="17311" y="0"/>
                      </a:cubicBezTo>
                      <a:close/>
                    </a:path>
                  </a:pathLst>
                </a:custGeom>
                <a:grpFill/>
                <a:ln w="19050" cap="flat" cmpd="sng">
                  <a:solidFill>
                    <a:schemeClr val="accent1"/>
                  </a:solidFill>
                  <a:prstDash val="solid"/>
                  <a:miter lim="886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 dirty="0"/>
                </a:p>
              </p:txBody>
            </p:sp>
            <p:sp>
              <p:nvSpPr>
                <p:cNvPr id="145" name="Google Shape;145;p17"/>
                <p:cNvSpPr/>
                <p:nvPr/>
              </p:nvSpPr>
              <p:spPr>
                <a:xfrm>
                  <a:off x="2017225" y="1874784"/>
                  <a:ext cx="85417" cy="7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54" extrusionOk="0">
                      <a:moveTo>
                        <a:pt x="977" y="0"/>
                      </a:moveTo>
                      <a:cubicBezTo>
                        <a:pt x="329" y="0"/>
                        <a:pt x="1" y="781"/>
                        <a:pt x="462" y="1242"/>
                      </a:cubicBezTo>
                      <a:cubicBezTo>
                        <a:pt x="608" y="1388"/>
                        <a:pt x="790" y="1454"/>
                        <a:pt x="968" y="1454"/>
                      </a:cubicBezTo>
                      <a:cubicBezTo>
                        <a:pt x="1342" y="1454"/>
                        <a:pt x="1704" y="1166"/>
                        <a:pt x="1704" y="727"/>
                      </a:cubicBezTo>
                      <a:cubicBezTo>
                        <a:pt x="1704" y="320"/>
                        <a:pt x="1376" y="0"/>
                        <a:pt x="977" y="0"/>
                      </a:cubicBezTo>
                      <a:close/>
                    </a:path>
                  </a:pathLst>
                </a:custGeom>
                <a:grpFill/>
                <a:ln w="5550" cap="flat" cmpd="sng">
                  <a:solidFill>
                    <a:schemeClr val="accent1"/>
                  </a:solidFill>
                  <a:prstDash val="solid"/>
                  <a:miter lim="886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  <p:sp>
            <p:nvSpPr>
              <p:cNvPr id="146" name="Google Shape;146;p17"/>
              <p:cNvSpPr/>
              <p:nvPr/>
            </p:nvSpPr>
            <p:spPr>
              <a:xfrm>
                <a:off x="882819" y="2210601"/>
                <a:ext cx="1102114" cy="602401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10258" extrusionOk="0">
                    <a:moveTo>
                      <a:pt x="9356" y="1"/>
                    </a:moveTo>
                    <a:cubicBezTo>
                      <a:pt x="9313" y="1"/>
                      <a:pt x="9268" y="23"/>
                      <a:pt x="9242" y="67"/>
                    </a:cubicBezTo>
                    <a:lnTo>
                      <a:pt x="8763" y="901"/>
                    </a:lnTo>
                    <a:lnTo>
                      <a:pt x="1" y="901"/>
                    </a:lnTo>
                    <a:cubicBezTo>
                      <a:pt x="1" y="6071"/>
                      <a:pt x="4195" y="10257"/>
                      <a:pt x="9357" y="10257"/>
                    </a:cubicBezTo>
                    <a:cubicBezTo>
                      <a:pt x="14527" y="10257"/>
                      <a:pt x="18714" y="6071"/>
                      <a:pt x="18714" y="901"/>
                    </a:cubicBezTo>
                    <a:lnTo>
                      <a:pt x="9951" y="901"/>
                    </a:lnTo>
                    <a:lnTo>
                      <a:pt x="9463" y="67"/>
                    </a:lnTo>
                    <a:cubicBezTo>
                      <a:pt x="9441" y="23"/>
                      <a:pt x="9399" y="1"/>
                      <a:pt x="93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sp>
          <p:nvSpPr>
            <p:cNvPr id="147" name="Google Shape;147;p17"/>
            <p:cNvSpPr/>
            <p:nvPr/>
          </p:nvSpPr>
          <p:spPr>
            <a:xfrm>
              <a:off x="663901" y="3219992"/>
              <a:ext cx="1539955" cy="16750"/>
            </a:xfrm>
            <a:custGeom>
              <a:avLst/>
              <a:gdLst/>
              <a:ahLst/>
              <a:cxnLst/>
              <a:rect l="l" t="t" r="r" b="b"/>
              <a:pathLst>
                <a:path w="17497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lnTo>
                    <a:pt x="17250" y="363"/>
                  </a:lnTo>
                  <a:cubicBezTo>
                    <a:pt x="17497" y="363"/>
                    <a:pt x="17497" y="0"/>
                    <a:pt x="17250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48" name="Google Shape;148;p17"/>
          <p:cNvSpPr txBox="1"/>
          <p:nvPr/>
        </p:nvSpPr>
        <p:spPr>
          <a:xfrm>
            <a:off x="1958064" y="2301475"/>
            <a:ext cx="110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Datos</a:t>
            </a:r>
            <a:endParaRPr sz="17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1743913" y="3185307"/>
            <a:ext cx="1732875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microdato de la ENIGH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2016, 2018, 2020 y 2022.</a:t>
            </a:r>
            <a:endParaRPr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50" name="Google Shape;150;p17"/>
          <p:cNvGrpSpPr/>
          <p:nvPr/>
        </p:nvGrpSpPr>
        <p:grpSpPr>
          <a:xfrm>
            <a:off x="2337173" y="1800321"/>
            <a:ext cx="366269" cy="359907"/>
            <a:chOff x="-60988625" y="2310475"/>
            <a:chExt cx="316650" cy="311150"/>
          </a:xfrm>
        </p:grpSpPr>
        <p:sp>
          <p:nvSpPr>
            <p:cNvPr id="151" name="Google Shape;151;p17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7"/>
          <p:cNvSpPr txBox="1"/>
          <p:nvPr/>
        </p:nvSpPr>
        <p:spPr>
          <a:xfrm>
            <a:off x="4143854" y="2301475"/>
            <a:ext cx="1105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Método</a:t>
            </a:r>
            <a:endParaRPr sz="17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3955179" y="3185307"/>
            <a:ext cx="1533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sym typeface="Fira Sans Extra Condensed"/>
              </a:rPr>
              <a:t>Diferencia en Diferencias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Fira Sans Extra Condensed"/>
            </a:endParaRPr>
          </a:p>
        </p:txBody>
      </p:sp>
      <p:grpSp>
        <p:nvGrpSpPr>
          <p:cNvPr id="159" name="Google Shape;159;p17"/>
          <p:cNvGrpSpPr/>
          <p:nvPr/>
        </p:nvGrpSpPr>
        <p:grpSpPr>
          <a:xfrm>
            <a:off x="4512870" y="1797139"/>
            <a:ext cx="367165" cy="366269"/>
            <a:chOff x="-59092025" y="2296300"/>
            <a:chExt cx="317425" cy="316650"/>
          </a:xfrm>
        </p:grpSpPr>
        <p:sp>
          <p:nvSpPr>
            <p:cNvPr id="160" name="Google Shape;160;p17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17"/>
          <p:cNvSpPr txBox="1"/>
          <p:nvPr/>
        </p:nvSpPr>
        <p:spPr>
          <a:xfrm>
            <a:off x="6343340" y="2301475"/>
            <a:ext cx="1105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Software</a:t>
            </a:r>
            <a:endParaRPr sz="17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7426925" y="2380367"/>
            <a:ext cx="1105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E516DD-4F62-029F-54A3-4E30F34C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53" y="1944608"/>
            <a:ext cx="1075997" cy="248307"/>
          </a:xfrm>
          <a:prstGeom prst="rect">
            <a:avLst/>
          </a:prstGeom>
        </p:spPr>
      </p:pic>
      <p:sp>
        <p:nvSpPr>
          <p:cNvPr id="3" name="Google Shape;158;p17">
            <a:extLst>
              <a:ext uri="{FF2B5EF4-FFF2-40B4-BE49-F238E27FC236}">
                <a16:creationId xmlns:a16="http://schemas.microsoft.com/office/drawing/2014/main" id="{EA3B0046-0FA8-B316-781F-E963A4B19A2C}"/>
              </a:ext>
            </a:extLst>
          </p:cNvPr>
          <p:cNvSpPr txBox="1"/>
          <p:nvPr/>
        </p:nvSpPr>
        <p:spPr>
          <a:xfrm>
            <a:off x="6094768" y="3181197"/>
            <a:ext cx="2255601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sym typeface="Fira Sans Extra Condensed"/>
              </a:rPr>
              <a:t>Manejo de Microdato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sym typeface="Fira Sans Extra Condensed"/>
              </a:rPr>
              <a:t>Clasificación del gasto de Hogares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sym typeface="Fira Sans Extra Condensed"/>
              </a:rPr>
              <a:t>Clasificación de alimentos 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sym typeface="Fira Sans Extra Condensed"/>
              </a:rPr>
              <a:t>Regresiones</a:t>
            </a:r>
          </a:p>
          <a:p>
            <a:endParaRPr dirty="0">
              <a:latin typeface="Arial" panose="020B0604020202020204" pitchFamily="34" charset="0"/>
              <a:cs typeface="Arial" panose="020B0604020202020204" pitchFamily="34" charset="0"/>
              <a:sym typeface="Fira Sans Extra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58F9C-64F9-A062-351D-C6BDF5A9E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68" y="220647"/>
            <a:ext cx="8442662" cy="1599293"/>
          </a:xfrm>
        </p:spPr>
        <p:txBody>
          <a:bodyPr/>
          <a:lstStyle/>
          <a:p>
            <a:r>
              <a:rPr lang="es-MX" dirty="0"/>
              <a:t>Modelo de Diferencia en Diferencias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90F9364-7F01-074F-A333-17F091408B33}"/>
                  </a:ext>
                </a:extLst>
              </p:cNvPr>
              <p:cNvSpPr txBox="1"/>
              <p:nvPr/>
            </p:nvSpPr>
            <p:spPr>
              <a:xfrm>
                <a:off x="113859" y="1819940"/>
                <a:ext cx="8916282" cy="47788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𝜹</m:t>
                    </m:r>
                    <m:r>
                      <a:rPr lang="es-MX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MX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𝒕𝒓𝒂𝒕𝒂𝒅𝒐</m:t>
                        </m:r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𝒅𝒆𝒔𝒑𝒖𝒆𝒔</m:t>
                        </m:r>
                      </m:sub>
                    </m:sSub>
                    <m:r>
                      <a:rPr lang="es-MX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MX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𝒄𝒐𝒏𝒕𝒓𝒐𝒍</m:t>
                        </m:r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𝒅𝒆𝒔𝒑𝒖𝒆𝒔</m:t>
                        </m:r>
                      </m:sub>
                    </m:sSub>
                    <m:r>
                      <a:rPr lang="es-MX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)−(</m:t>
                    </m:r>
                    <m:sSub>
                      <m:sSubPr>
                        <m:ctrlP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MX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𝒕𝒓𝒂𝒕𝒂𝒅𝒐</m:t>
                        </m:r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𝒂𝒏𝒕𝒆𝒔</m:t>
                        </m:r>
                      </m:sub>
                    </m:sSub>
                    <m:r>
                      <a:rPr lang="es-MX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MX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𝒄𝒐𝒏𝒕𝒓𝒐𝒍</m:t>
                        </m:r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s-MX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𝒂𝒏𝒕𝒆𝒔</m:t>
                        </m:r>
                      </m:sub>
                    </m:sSub>
                    <m:r>
                      <a:rPr lang="es-MX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MX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 </a:t>
                </a:r>
                <a:r>
                  <a:rPr lang="es-MX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ecn1</a:t>
                </a:r>
                <a:endParaRPr lang="es-MX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90F9364-7F01-074F-A333-17F091408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9" y="1819940"/>
                <a:ext cx="8916282" cy="477888"/>
              </a:xfrm>
              <a:prstGeom prst="rect">
                <a:avLst/>
              </a:prstGeom>
              <a:blipFill>
                <a:blip r:embed="rId2"/>
                <a:stretch>
                  <a:fillRect t="-6098" b="-2317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B7DDE1B-19B8-3F0F-DCF9-3F024265D510}"/>
                  </a:ext>
                </a:extLst>
              </p:cNvPr>
              <p:cNvSpPr txBox="1"/>
              <p:nvPr/>
            </p:nvSpPr>
            <p:spPr>
              <a:xfrm>
                <a:off x="863252" y="2636334"/>
                <a:ext cx="8104478" cy="183575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𝑡𝑟𝑎𝑡𝑎𝑑𝑜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𝑑𝑒𝑠𝑝𝑢𝑒𝑠</m:t>
                        </m:r>
                      </m:sub>
                    </m:sSub>
                    <m:r>
                      <a:rPr lang="es-MX" sz="1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….</m:t>
                    </m:r>
                  </m:oMath>
                </a14:m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Es el promedio de GT del grupo urbano (tratado) después de realizar la política </a:t>
                </a:r>
                <a:endParaRPr lang="es-MX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𝑐𝑜𝑛𝑡𝑟𝑜𝑙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𝑑𝑒𝑠𝑝𝑢𝑒𝑠</m:t>
                        </m:r>
                      </m:sub>
                    </m:sSub>
                  </m:oMath>
                </a14:m>
                <a:r>
                  <a:rPr lang="es-MX" sz="1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….. </a:t>
                </a:r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Es el promedio de GT del grupo </a:t>
                </a:r>
                <a:r>
                  <a:rPr lang="es-MX" sz="12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rural (control)</a:t>
                </a:r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después de realizar la política</a:t>
                </a:r>
                <a:endParaRPr lang="es-MX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𝑡𝑟𝑎𝑡𝑎𝑑𝑜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𝑎𝑛𝑡𝑒𝑠</m:t>
                        </m:r>
                      </m:sub>
                    </m:sSub>
                  </m:oMath>
                </a14:m>
                <a:r>
                  <a:rPr lang="es-MX" sz="1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…..</a:t>
                </a:r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Es el promedio de GT del grupo urbano (tratado) antes de realizar la política </a:t>
                </a:r>
                <a:endParaRPr lang="es-MX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𝑐𝑜𝑛𝑡𝑟𝑜𝑙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𝑎𝑛𝑡𝑒𝑠</m:t>
                        </m:r>
                      </m:sub>
                    </m:sSub>
                  </m:oMath>
                </a14:m>
                <a:r>
                  <a:rPr lang="es-MX" sz="1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….. </a:t>
                </a:r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Es el promedio de GT del grupo rural (control) antes de realizar la política </a:t>
                </a:r>
                <a:endParaRPr lang="es-MX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B7DDE1B-19B8-3F0F-DCF9-3F024265D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52" y="2636334"/>
                <a:ext cx="8104478" cy="1835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3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DB77F79-957D-2B82-3C5C-7710499E8E6D}"/>
                  </a:ext>
                </a:extLst>
              </p:cNvPr>
              <p:cNvSpPr txBox="1"/>
              <p:nvPr/>
            </p:nvSpPr>
            <p:spPr>
              <a:xfrm>
                <a:off x="512952" y="754830"/>
                <a:ext cx="8300542" cy="46166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MX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MX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MX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𝑇𝑟𝑎𝑡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MX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2400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MX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𝐷𝑒𝑠𝑝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MX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sz="2400" b="1" i="1"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s-MX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400" b="1" i="1">
                                <a:latin typeface="Cambria Math" panose="02040503050406030204" pitchFamily="18" charset="0"/>
                              </a:rPr>
                              <m:t>𝑻𝒓𝒂𝒕</m:t>
                            </m:r>
                          </m:e>
                          <m:sub>
                            <m:r>
                              <a:rPr lang="es-MX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s-MX" sz="2400" b="1" i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s-MX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400" b="1" i="1">
                                <a:latin typeface="Cambria Math" panose="02040503050406030204" pitchFamily="18" charset="0"/>
                              </a:rPr>
                              <m:t>𝑫𝒆𝒔𝒑</m:t>
                            </m:r>
                          </m:e>
                          <m:sub>
                            <m:r>
                              <a:rPr lang="es-MX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s-MX" sz="2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2400" dirty="0"/>
                  <a:t>…ecn2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DB77F79-957D-2B82-3C5C-7710499E8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2" y="754830"/>
                <a:ext cx="8300542" cy="461665"/>
              </a:xfrm>
              <a:prstGeom prst="rect">
                <a:avLst/>
              </a:prstGeom>
              <a:blipFill>
                <a:blip r:embed="rId2"/>
                <a:stretch>
                  <a:fillRect l="-73" t="-6250" b="-2625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3DC7A04-D45E-B0DA-401A-0C442BD183D3}"/>
                  </a:ext>
                </a:extLst>
              </p:cNvPr>
              <p:cNvSpPr txBox="1"/>
              <p:nvPr/>
            </p:nvSpPr>
            <p:spPr>
              <a:xfrm>
                <a:off x="278867" y="1806810"/>
                <a:ext cx="4170555" cy="305609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𝑇𝑟𝑎𝑡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Es una variable dicotómica: 1 si es el grupo tratado y 0 si es el grupo control</a:t>
                </a:r>
                <a:endParaRPr lang="es-MX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𝐷𝑒𝑠𝑝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Es una variable dicotómica: 1 para el GT después de aplicar la política y 0 para el GT antes de aplicar la política</a:t>
                </a:r>
                <a:endParaRPr lang="es-MX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Estimador de diferencia en diferencias</a:t>
                </a:r>
                <a:endParaRPr lang="es-MX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𝑇𝑟𝑎𝑡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𝐷𝑒𝑠𝑝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Es la interacción entre ambos grupos antes y después de la política</a:t>
                </a:r>
                <a:endParaRPr lang="es-MX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 cada una de las variables involucradas en la regresión se estimará la significación, de ahí la importancia de realizar la regresión.</a:t>
                </a:r>
                <a:endParaRPr lang="es-MX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MX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3DC7A04-D45E-B0DA-401A-0C442BD18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67" y="1806810"/>
                <a:ext cx="4170555" cy="3056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3E8CFC2-47D9-2C35-2E73-7F96D46953B7}"/>
                  </a:ext>
                </a:extLst>
              </p:cNvPr>
              <p:cNvSpPr txBox="1"/>
              <p:nvPr/>
            </p:nvSpPr>
            <p:spPr>
              <a:xfrm>
                <a:off x="4895299" y="2203417"/>
                <a:ext cx="3969834" cy="18730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Control (rurales) antes de aplicar la política; </a:t>
                </a:r>
                <a:r>
                  <a:rPr lang="es-MX" sz="1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Trat</a:t>
                </a:r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se convierte en cero y </a:t>
                </a:r>
                <a:r>
                  <a:rPr lang="es-MX" sz="1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Desp</a:t>
                </a:r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también se convierte en cero </a:t>
                </a:r>
                <a:endParaRPr lang="es-MX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Tratamiento (urbano)antes de la política</a:t>
                </a:r>
                <a:endParaRPr lang="es-MX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Control (rurales)después de la política</a:t>
                </a:r>
                <a:endParaRPr lang="es-MX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MX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s-MX" sz="1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Tratamiento(urbanas) después de la política</a:t>
                </a:r>
                <a:endParaRPr lang="es-MX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MX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3E8CFC2-47D9-2C35-2E73-7F96D4695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99" y="2203417"/>
                <a:ext cx="3969834" cy="1873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90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2"/>
          <p:cNvSpPr txBox="1">
            <a:spLocks noGrp="1"/>
          </p:cNvSpPr>
          <p:nvPr>
            <p:ph type="title"/>
          </p:nvPr>
        </p:nvSpPr>
        <p:spPr>
          <a:xfrm>
            <a:off x="312098" y="170630"/>
            <a:ext cx="832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solidFill>
                  <a:schemeClr val="accent4"/>
                </a:solidFill>
              </a:rPr>
              <a:t>Ventajas del uso de STATA</a:t>
            </a:r>
            <a:endParaRPr sz="5200" dirty="0">
              <a:solidFill>
                <a:schemeClr val="accent4"/>
              </a:solidFill>
            </a:endParaRPr>
          </a:p>
        </p:txBody>
      </p:sp>
      <p:sp>
        <p:nvSpPr>
          <p:cNvPr id="1056" name="Google Shape;1056;p32"/>
          <p:cNvSpPr/>
          <p:nvPr/>
        </p:nvSpPr>
        <p:spPr>
          <a:xfrm>
            <a:off x="579225" y="2264000"/>
            <a:ext cx="7351645" cy="2391107"/>
          </a:xfrm>
          <a:custGeom>
            <a:avLst/>
            <a:gdLst/>
            <a:ahLst/>
            <a:cxnLst/>
            <a:rect l="l" t="t" r="r" b="b"/>
            <a:pathLst>
              <a:path w="225857" h="146919" extrusionOk="0">
                <a:moveTo>
                  <a:pt x="197538" y="3343"/>
                </a:moveTo>
                <a:cubicBezTo>
                  <a:pt x="198976" y="2573"/>
                  <a:pt x="206714" y="1945"/>
                  <a:pt x="215688" y="1621"/>
                </a:cubicBezTo>
                <a:cubicBezTo>
                  <a:pt x="217166" y="1581"/>
                  <a:pt x="220650" y="1439"/>
                  <a:pt x="224641" y="1216"/>
                </a:cubicBezTo>
                <a:lnTo>
                  <a:pt x="224641" y="1"/>
                </a:lnTo>
                <a:cubicBezTo>
                  <a:pt x="214148" y="345"/>
                  <a:pt x="192839" y="1074"/>
                  <a:pt x="189962" y="2695"/>
                </a:cubicBezTo>
                <a:cubicBezTo>
                  <a:pt x="186620" y="4579"/>
                  <a:pt x="192859" y="5409"/>
                  <a:pt x="199625" y="7050"/>
                </a:cubicBezTo>
                <a:cubicBezTo>
                  <a:pt x="206755" y="8792"/>
                  <a:pt x="214270" y="9339"/>
                  <a:pt x="211677" y="11000"/>
                </a:cubicBezTo>
                <a:cubicBezTo>
                  <a:pt x="208841" y="12823"/>
                  <a:pt x="197498" y="12681"/>
                  <a:pt x="185506" y="12985"/>
                </a:cubicBezTo>
                <a:cubicBezTo>
                  <a:pt x="173535" y="13289"/>
                  <a:pt x="160490" y="13836"/>
                  <a:pt x="154069" y="16307"/>
                </a:cubicBezTo>
                <a:cubicBezTo>
                  <a:pt x="146898" y="19062"/>
                  <a:pt x="153967" y="21999"/>
                  <a:pt x="161259" y="25037"/>
                </a:cubicBezTo>
                <a:cubicBezTo>
                  <a:pt x="169605" y="28522"/>
                  <a:pt x="178031" y="32046"/>
                  <a:pt x="171306" y="36361"/>
                </a:cubicBezTo>
                <a:cubicBezTo>
                  <a:pt x="163569" y="41323"/>
                  <a:pt x="146736" y="41263"/>
                  <a:pt x="127999" y="41202"/>
                </a:cubicBezTo>
                <a:cubicBezTo>
                  <a:pt x="109606" y="41121"/>
                  <a:pt x="89634" y="41060"/>
                  <a:pt x="72153" y="47765"/>
                </a:cubicBezTo>
                <a:cubicBezTo>
                  <a:pt x="51026" y="55867"/>
                  <a:pt x="49304" y="67110"/>
                  <a:pt x="47258" y="80418"/>
                </a:cubicBezTo>
                <a:cubicBezTo>
                  <a:pt x="44564" y="97919"/>
                  <a:pt x="41303" y="119168"/>
                  <a:pt x="0" y="146493"/>
                </a:cubicBezTo>
                <a:lnTo>
                  <a:pt x="2573" y="146919"/>
                </a:lnTo>
                <a:lnTo>
                  <a:pt x="45921" y="146919"/>
                </a:lnTo>
                <a:cubicBezTo>
                  <a:pt x="69317" y="117547"/>
                  <a:pt x="68142" y="95509"/>
                  <a:pt x="67372" y="81329"/>
                </a:cubicBezTo>
                <a:cubicBezTo>
                  <a:pt x="66663" y="67920"/>
                  <a:pt x="66177" y="58967"/>
                  <a:pt x="83071" y="51755"/>
                </a:cubicBezTo>
                <a:cubicBezTo>
                  <a:pt x="97432" y="45638"/>
                  <a:pt x="113658" y="45780"/>
                  <a:pt x="133245" y="45942"/>
                </a:cubicBezTo>
                <a:cubicBezTo>
                  <a:pt x="154129" y="46144"/>
                  <a:pt x="179004" y="46367"/>
                  <a:pt x="187856" y="39278"/>
                </a:cubicBezTo>
                <a:cubicBezTo>
                  <a:pt x="195209" y="33383"/>
                  <a:pt x="182062" y="28481"/>
                  <a:pt x="172441" y="24896"/>
                </a:cubicBezTo>
                <a:cubicBezTo>
                  <a:pt x="164399" y="21857"/>
                  <a:pt x="158221" y="19244"/>
                  <a:pt x="163791" y="17279"/>
                </a:cubicBezTo>
                <a:cubicBezTo>
                  <a:pt x="169362" y="15314"/>
                  <a:pt x="179186" y="15071"/>
                  <a:pt x="191522" y="14788"/>
                </a:cubicBezTo>
                <a:cubicBezTo>
                  <a:pt x="204445" y="14484"/>
                  <a:pt x="220063" y="14261"/>
                  <a:pt x="223122" y="11810"/>
                </a:cubicBezTo>
                <a:cubicBezTo>
                  <a:pt x="225856" y="9623"/>
                  <a:pt x="214574" y="7880"/>
                  <a:pt x="206451" y="6604"/>
                </a:cubicBezTo>
                <a:cubicBezTo>
                  <a:pt x="199280" y="5470"/>
                  <a:pt x="195006" y="4700"/>
                  <a:pt x="197538" y="334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7000">
                <a:schemeClr val="accent2"/>
              </a:gs>
              <a:gs pos="37000">
                <a:schemeClr val="accent3"/>
              </a:gs>
              <a:gs pos="60000">
                <a:schemeClr val="accent4"/>
              </a:gs>
              <a:gs pos="84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  <a:effectLst>
            <a:outerShdw blurRad="57150" dist="476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32"/>
          <p:cNvGrpSpPr/>
          <p:nvPr/>
        </p:nvGrpSpPr>
        <p:grpSpPr>
          <a:xfrm>
            <a:off x="636900" y="1372825"/>
            <a:ext cx="820500" cy="3105650"/>
            <a:chOff x="636900" y="1800750"/>
            <a:chExt cx="820500" cy="3105650"/>
          </a:xfrm>
        </p:grpSpPr>
        <p:cxnSp>
          <p:nvCxnSpPr>
            <p:cNvPr id="1058" name="Google Shape;1058;p32"/>
            <p:cNvCxnSpPr>
              <a:stCxn id="1059" idx="4"/>
            </p:cNvCxnSpPr>
            <p:nvPr/>
          </p:nvCxnSpPr>
          <p:spPr>
            <a:xfrm>
              <a:off x="1047200" y="2525900"/>
              <a:ext cx="0" cy="23805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algn="bl" rotWithShape="0">
                <a:srgbClr val="000000">
                  <a:alpha val="34000"/>
                </a:srgbClr>
              </a:outerShdw>
            </a:effectLst>
          </p:spPr>
        </p:cxnSp>
        <p:grpSp>
          <p:nvGrpSpPr>
            <p:cNvPr id="1060" name="Google Shape;1060;p32"/>
            <p:cNvGrpSpPr/>
            <p:nvPr/>
          </p:nvGrpSpPr>
          <p:grpSpPr>
            <a:xfrm>
              <a:off x="636900" y="1800750"/>
              <a:ext cx="820500" cy="820500"/>
              <a:chOff x="3403200" y="1694625"/>
              <a:chExt cx="820500" cy="820500"/>
            </a:xfrm>
          </p:grpSpPr>
          <p:sp>
            <p:nvSpPr>
              <p:cNvPr id="1061" name="Google Shape;1061;p32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2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32"/>
          <p:cNvSpPr txBox="1"/>
          <p:nvPr/>
        </p:nvSpPr>
        <p:spPr>
          <a:xfrm>
            <a:off x="1361945" y="1556529"/>
            <a:ext cx="159523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STATA permite operar una base de datos superior a 65 mil entradas, lo cual se traduce en más de 1 millón de registros.</a:t>
            </a:r>
          </a:p>
        </p:txBody>
      </p:sp>
      <p:sp>
        <p:nvSpPr>
          <p:cNvPr id="1063" name="Google Shape;1063;p32"/>
          <p:cNvSpPr txBox="1"/>
          <p:nvPr/>
        </p:nvSpPr>
        <p:spPr>
          <a:xfrm>
            <a:off x="1361945" y="1220600"/>
            <a:ext cx="159523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4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Maniobrabilidad</a:t>
            </a:r>
            <a:endParaRPr sz="1700" b="1" dirty="0">
              <a:solidFill>
                <a:schemeClr val="accent4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64" name="Google Shape;1064;p32"/>
          <p:cNvGrpSpPr/>
          <p:nvPr/>
        </p:nvGrpSpPr>
        <p:grpSpPr>
          <a:xfrm>
            <a:off x="3093150" y="1372825"/>
            <a:ext cx="820500" cy="1619750"/>
            <a:chOff x="636900" y="1800750"/>
            <a:chExt cx="820500" cy="1619750"/>
          </a:xfrm>
        </p:grpSpPr>
        <p:cxnSp>
          <p:nvCxnSpPr>
            <p:cNvPr id="1065" name="Google Shape;1065;p32"/>
            <p:cNvCxnSpPr>
              <a:stCxn id="1066" idx="4"/>
            </p:cNvCxnSpPr>
            <p:nvPr/>
          </p:nvCxnSpPr>
          <p:spPr>
            <a:xfrm>
              <a:off x="1047200" y="2525900"/>
              <a:ext cx="0" cy="8946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algn="bl" rotWithShape="0">
                <a:srgbClr val="000000">
                  <a:alpha val="34000"/>
                </a:srgbClr>
              </a:outerShdw>
            </a:effectLst>
          </p:spPr>
        </p:cxnSp>
        <p:grpSp>
          <p:nvGrpSpPr>
            <p:cNvPr id="1067" name="Google Shape;1067;p32"/>
            <p:cNvGrpSpPr/>
            <p:nvPr/>
          </p:nvGrpSpPr>
          <p:grpSpPr>
            <a:xfrm>
              <a:off x="636900" y="1800750"/>
              <a:ext cx="820500" cy="820500"/>
              <a:chOff x="3403200" y="1694625"/>
              <a:chExt cx="820500" cy="820500"/>
            </a:xfrm>
          </p:grpSpPr>
          <p:sp>
            <p:nvSpPr>
              <p:cNvPr id="1068" name="Google Shape;1068;p32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0" scaled="0"/>
              </a:gra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2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9" name="Google Shape;1069;p32"/>
          <p:cNvSpPr txBox="1"/>
          <p:nvPr/>
        </p:nvSpPr>
        <p:spPr>
          <a:xfrm>
            <a:off x="3973425" y="1556529"/>
            <a:ext cx="14400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manejo del microdato, y el cruce de información de variables mediante programación sistematizada.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0" name="Google Shape;1070;p32"/>
          <p:cNvSpPr txBox="1"/>
          <p:nvPr/>
        </p:nvSpPr>
        <p:spPr>
          <a:xfrm>
            <a:off x="3973425" y="1208772"/>
            <a:ext cx="1440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4">
                    <a:lumMod val="50000"/>
                  </a:schemeClr>
                </a:solidFill>
                <a:latin typeface="Fira Sans Extra Condensed Medium"/>
                <a:sym typeface="Fira Sans Extra Condensed Medium"/>
              </a:rPr>
              <a:t>Programación</a:t>
            </a:r>
            <a:endParaRPr sz="1700" b="1" dirty="0">
              <a:solidFill>
                <a:schemeClr val="accent4">
                  <a:lumMod val="50000"/>
                </a:schemeClr>
              </a:solidFill>
              <a:latin typeface="Fira Sans Extra Condensed Medium"/>
              <a:sym typeface="Fira Sans Extra Condensed Medium"/>
            </a:endParaRPr>
          </a:p>
        </p:txBody>
      </p:sp>
      <p:sp>
        <p:nvSpPr>
          <p:cNvPr id="1076" name="Google Shape;1076;p32"/>
          <p:cNvSpPr txBox="1"/>
          <p:nvPr/>
        </p:nvSpPr>
        <p:spPr>
          <a:xfrm>
            <a:off x="5885564" y="3419949"/>
            <a:ext cx="14400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Capacidad de almacenamiento y actualización de la información de la base de datos conforme aparezcan nuevos datos estadísticos.</a:t>
            </a:r>
          </a:p>
        </p:txBody>
      </p:sp>
      <p:sp>
        <p:nvSpPr>
          <p:cNvPr id="1077" name="Google Shape;1077;p32"/>
          <p:cNvSpPr txBox="1"/>
          <p:nvPr/>
        </p:nvSpPr>
        <p:spPr>
          <a:xfrm>
            <a:off x="5624158" y="3127208"/>
            <a:ext cx="1727738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4">
                    <a:lumMod val="50000"/>
                  </a:schemeClr>
                </a:solidFill>
                <a:latin typeface="Fira Sans Extra Condensed Medium"/>
                <a:sym typeface="Fira Sans Extra Condensed Medium"/>
              </a:rPr>
              <a:t>Almacenamiento</a:t>
            </a:r>
            <a:endParaRPr sz="1700" b="1" dirty="0">
              <a:solidFill>
                <a:schemeClr val="accent4">
                  <a:lumMod val="50000"/>
                </a:schemeClr>
              </a:solidFill>
              <a:latin typeface="Fira Sans Extra Condensed Medium"/>
              <a:sym typeface="Fira Sans Extra Condensed Medium"/>
            </a:endParaRPr>
          </a:p>
        </p:txBody>
      </p:sp>
      <p:cxnSp>
        <p:nvCxnSpPr>
          <p:cNvPr id="1079" name="Google Shape;1079;p32"/>
          <p:cNvCxnSpPr>
            <a:cxnSpLocks/>
            <a:stCxn id="1080" idx="4"/>
          </p:cNvCxnSpPr>
          <p:nvPr/>
        </p:nvCxnSpPr>
        <p:spPr>
          <a:xfrm rot="10800000">
            <a:off x="7737187" y="2426650"/>
            <a:ext cx="0" cy="15345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algn="bl" rotWithShape="0">
              <a:srgbClr val="000000">
                <a:alpha val="34000"/>
              </a:srgbClr>
            </a:outerShdw>
          </a:effectLst>
        </p:spPr>
      </p:cxnSp>
      <p:sp>
        <p:nvSpPr>
          <p:cNvPr id="1082" name="Google Shape;1082;p32"/>
          <p:cNvSpPr/>
          <p:nvPr/>
        </p:nvSpPr>
        <p:spPr>
          <a:xfrm>
            <a:off x="7327033" y="3865720"/>
            <a:ext cx="820800" cy="8208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  <a:effectLst>
            <a:outerShdw blurRad="85725" dist="9525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2"/>
          <p:cNvSpPr/>
          <p:nvPr/>
        </p:nvSpPr>
        <p:spPr>
          <a:xfrm rot="10800000">
            <a:off x="7422337" y="3961150"/>
            <a:ext cx="629700" cy="6297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85725" dist="9525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2"/>
          <p:cNvGrpSpPr/>
          <p:nvPr/>
        </p:nvGrpSpPr>
        <p:grpSpPr>
          <a:xfrm>
            <a:off x="877982" y="1609628"/>
            <a:ext cx="338331" cy="338326"/>
            <a:chOff x="-63252250" y="1930850"/>
            <a:chExt cx="319000" cy="319025"/>
          </a:xfrm>
        </p:grpSpPr>
        <p:sp>
          <p:nvSpPr>
            <p:cNvPr id="1086" name="Google Shape;1086;p32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563217" y="4101808"/>
            <a:ext cx="366269" cy="336195"/>
            <a:chOff x="-61354875" y="2322300"/>
            <a:chExt cx="316650" cy="290650"/>
          </a:xfrm>
        </p:grpSpPr>
        <p:sp>
          <p:nvSpPr>
            <p:cNvPr id="1089" name="Google Shape;1089;p32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32"/>
          <p:cNvGrpSpPr/>
          <p:nvPr/>
        </p:nvGrpSpPr>
        <p:grpSpPr>
          <a:xfrm>
            <a:off x="3379345" y="1609623"/>
            <a:ext cx="248111" cy="338343"/>
            <a:chOff x="-63987100" y="2646800"/>
            <a:chExt cx="227625" cy="317425"/>
          </a:xfrm>
        </p:grpSpPr>
        <p:sp>
          <p:nvSpPr>
            <p:cNvPr id="1093" name="Google Shape;1093;p32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64700D6-8A85-9277-3DA8-F604366301EC}"/>
              </a:ext>
            </a:extLst>
          </p:cNvPr>
          <p:cNvSpPr txBox="1"/>
          <p:nvPr/>
        </p:nvSpPr>
        <p:spPr>
          <a:xfrm>
            <a:off x="424123" y="1360531"/>
            <a:ext cx="809357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sz="1200" dirty="0"/>
              <a:t>*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Utilizando la base de datos agregada * 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esta base incluye a todos los productos, para las regiones y para 2016,2018,2020 y 2022.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debe tener todas las variables incluida una variable dicotómica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donde 0 es rural y 1 es urbana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suponemos que el grupo tratado es el urbano ya que ahí la información fluye más rápido, se prevé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que tienen más acceso a la información y por ende son más susceptibles a cambiar sus hábitos de consumo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el grupo rural es nuestro grupo control.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GT es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el gasto trimestral deflactado a 2018=100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C77606-B436-6C36-ECB8-9766F503C028}"/>
              </a:ext>
            </a:extLst>
          </p:cNvPr>
          <p:cNvSpPr txBox="1"/>
          <p:nvPr/>
        </p:nvSpPr>
        <p:spPr>
          <a:xfrm>
            <a:off x="402374" y="2763988"/>
            <a:ext cx="2704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Generando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endParaRPr lang="es-MX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tam_loc</a:t>
            </a:r>
            <a:endParaRPr lang="es-MX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recode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(1=1) (2=1) (3=1) (4=0)</a:t>
            </a:r>
          </a:p>
          <a:p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</a:t>
            </a:r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define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0"rural" 1"urbano"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0ED9F3-F66F-B298-A1CC-D546007CA838}"/>
              </a:ext>
            </a:extLst>
          </p:cNvPr>
          <p:cNvSpPr txBox="1"/>
          <p:nvPr/>
        </p:nvSpPr>
        <p:spPr>
          <a:xfrm>
            <a:off x="302165" y="3613447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* Explorando GT (gasto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trim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del producto para etiqueta Frontal en contexto urbano y rural)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* verificar coeficiente cuando GT cuando es rural (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cons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_) y cuando es urbano (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*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seleccionanado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producto para todos los años con gasto tri deflacta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B912FC-ADEB-0FF4-D736-3342AEA26EEC}"/>
              </a:ext>
            </a:extLst>
          </p:cNvPr>
          <p:cNvSpPr txBox="1"/>
          <p:nvPr/>
        </p:nvSpPr>
        <p:spPr>
          <a:xfrm>
            <a:off x="372599" y="462028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gasto_defla_tot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Nearcd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MX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Año==2022 | clave=="A220"</a:t>
            </a:r>
          </a:p>
        </p:txBody>
      </p:sp>
      <p:sp>
        <p:nvSpPr>
          <p:cNvPr id="13" name="Google Shape;1055;p32">
            <a:extLst>
              <a:ext uri="{FF2B5EF4-FFF2-40B4-BE49-F238E27FC236}">
                <a16:creationId xmlns:a16="http://schemas.microsoft.com/office/drawing/2014/main" id="{0B301F4B-A6C8-D639-44EB-933FFE9C061A}"/>
              </a:ext>
            </a:extLst>
          </p:cNvPr>
          <p:cNvSpPr txBox="1">
            <a:spLocks/>
          </p:cNvSpPr>
          <p:nvPr/>
        </p:nvSpPr>
        <p:spPr>
          <a:xfrm>
            <a:off x="312098" y="170630"/>
            <a:ext cx="832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5200"/>
            </a:pPr>
            <a:r>
              <a:rPr lang="es-MX" sz="5200" dirty="0">
                <a:solidFill>
                  <a:schemeClr val="accent4"/>
                </a:solidFill>
                <a:latin typeface="Fira Sans Extra Condensed Medium"/>
                <a:sym typeface="Fira Sans Extra Condensed Medium"/>
              </a:rPr>
              <a:t>Secuencia de programación</a:t>
            </a:r>
          </a:p>
        </p:txBody>
      </p:sp>
    </p:spTree>
    <p:extLst>
      <p:ext uri="{BB962C8B-B14F-4D97-AF65-F5344CB8AC3E}">
        <p14:creationId xmlns:p14="http://schemas.microsoft.com/office/powerpoint/2010/main" val="351020892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 Timeline Infographics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B6E080"/>
      </a:accent1>
      <a:accent2>
        <a:srgbClr val="A3D798"/>
      </a:accent2>
      <a:accent3>
        <a:srgbClr val="70C08D"/>
      </a:accent3>
      <a:accent4>
        <a:srgbClr val="36857B"/>
      </a:accent4>
      <a:accent5>
        <a:srgbClr val="00A0A9"/>
      </a:accent5>
      <a:accent6>
        <a:srgbClr val="33C5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ACC18952578F44850418152D117C85" ma:contentTypeVersion="20" ma:contentTypeDescription="Crear nuevo documento." ma:contentTypeScope="" ma:versionID="14eb5835604bf5eda2acc7c07560e295">
  <xsd:schema xmlns:xsd="http://www.w3.org/2001/XMLSchema" xmlns:xs="http://www.w3.org/2001/XMLSchema" xmlns:p="http://schemas.microsoft.com/office/2006/metadata/properties" xmlns:ns2="16a46911-1179-4f01-8c4e-340f73d20ff3" xmlns:ns3="af203dd6-377d-4a17-965d-90fd43c30c8a" targetNamespace="http://schemas.microsoft.com/office/2006/metadata/properties" ma:root="true" ma:fieldsID="90b50c0f72fb51add7b5f8e32474d5d4" ns2:_="" ns3:_="">
    <xsd:import namespace="16a46911-1179-4f01-8c4e-340f73d20ff3"/>
    <xsd:import namespace="af203dd6-377d-4a17-965d-90fd43c30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46911-1179-4f01-8c4e-340f73d20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Estado de aprobación" ma:internalName="Estado_x0020_de_x0020_aprobaci_x00f3_n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16e64364-7af0-4e7f-889e-ff02d276d3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03dd6-377d-4a17-965d-90fd43c30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f72ea6-4760-478a-aae2-2dd12ac88cc2}" ma:internalName="TaxCatchAll" ma:showField="CatchAllData" ma:web="af203dd6-377d-4a17-965d-90fd43c30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1C0253-CE3D-4CDB-9438-FF231878D4B7}"/>
</file>

<file path=customXml/itemProps2.xml><?xml version="1.0" encoding="utf-8"?>
<ds:datastoreItem xmlns:ds="http://schemas.openxmlformats.org/officeDocument/2006/customXml" ds:itemID="{F99665BC-227B-4FC3-9407-A6E64F0E62D3}"/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1760</Words>
  <Application>Microsoft Office PowerPoint</Application>
  <PresentationFormat>Presentación en pantalla (16:9)</PresentationFormat>
  <Paragraphs>178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Fira Sans Extra Condensed</vt:lpstr>
      <vt:lpstr>Arial</vt:lpstr>
      <vt:lpstr>Cambria Math</vt:lpstr>
      <vt:lpstr>Fira Sans Extra Condensed Medium</vt:lpstr>
      <vt:lpstr>Calibri</vt:lpstr>
      <vt:lpstr>Gradient Timeline Infographics by Slidesgo</vt:lpstr>
      <vt:lpstr>Aproximación metodológica de la aplicación del modelo de diferencias en diferencias, en el gasto de los hogares mexicanos en  alimentos con alto contenido energético</vt:lpstr>
      <vt:lpstr>Introducción</vt:lpstr>
      <vt:lpstr>¿Cuál es la efectividad de las políticas de etiquetado frontal? </vt:lpstr>
      <vt:lpstr>Supuestos…</vt:lpstr>
      <vt:lpstr>Método de análisis</vt:lpstr>
      <vt:lpstr>Modelo de Diferencia en Diferencias</vt:lpstr>
      <vt:lpstr>Presentación de PowerPoint</vt:lpstr>
      <vt:lpstr>Ventajas del uso de STATA</vt:lpstr>
      <vt:lpstr>Presentación de PowerPoint</vt:lpstr>
      <vt:lpstr>Presentación de PowerPoint</vt:lpstr>
      <vt:lpstr>Presentación de PowerPoint</vt:lpstr>
      <vt:lpstr>Presentación de PowerPoint</vt:lpstr>
      <vt:lpstr>Comparación del gasto promedio de los hogares urbanos en alimentos ACE a nivel nacional</vt:lpstr>
      <vt:lpstr>Comparación del gasto promedio de los hogares urbanos en alimentos ACE a nivel Sonora</vt:lpstr>
      <vt:lpstr>Comparación del gasto promedio de los hogares urbanos en bebidas azucaradas</vt:lpstr>
      <vt:lpstr>Comparación del gasto promedio de los hogares urbanos en galletas dulces</vt:lpstr>
      <vt:lpstr>Niveles de significancia del gasto promedio de los hogares</vt:lpstr>
      <vt:lpstr>Conclusiones</vt:lpstr>
      <vt:lpstr>Gracias…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Aproximación metodológica de la aplicación del modelo de diferencias en diferencias, en el gasto de los hogares mexicanos en  alimentos con alto contenido energético</dc:title>
  <dc:creator>Propietario</dc:creator>
  <cp:lastModifiedBy>Carlos Borbon</cp:lastModifiedBy>
  <cp:revision>19</cp:revision>
  <dcterms:modified xsi:type="dcterms:W3CDTF">2023-10-21T22:54:35Z</dcterms:modified>
</cp:coreProperties>
</file>